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8" r:id="rId3"/>
    <p:sldId id="257" r:id="rId4"/>
    <p:sldId id="258" r:id="rId5"/>
    <p:sldId id="259" r:id="rId6"/>
    <p:sldId id="285" r:id="rId7"/>
    <p:sldId id="279" r:id="rId8"/>
    <p:sldId id="280" r:id="rId9"/>
    <p:sldId id="267" r:id="rId10"/>
    <p:sldId id="268" r:id="rId11"/>
    <p:sldId id="264" r:id="rId12"/>
    <p:sldId id="269" r:id="rId13"/>
    <p:sldId id="271" r:id="rId14"/>
    <p:sldId id="281" r:id="rId15"/>
    <p:sldId id="282" r:id="rId16"/>
    <p:sldId id="283" r:id="rId17"/>
    <p:sldId id="270" r:id="rId18"/>
    <p:sldId id="266" r:id="rId19"/>
    <p:sldId id="273" r:id="rId20"/>
    <p:sldId id="276" r:id="rId21"/>
    <p:sldId id="261" r:id="rId22"/>
    <p:sldId id="277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esława Szmidt" userId="edd88807f3ec4525" providerId="LiveId" clId="{8C2E73D3-F91A-4632-86FE-A0286B7CF6F9}"/>
    <pc:docChg chg="custSel addSld modSld sldOrd">
      <pc:chgData name="Wiesława Szmidt" userId="edd88807f3ec4525" providerId="LiveId" clId="{8C2E73D3-F91A-4632-86FE-A0286B7CF6F9}" dt="2023-09-20T18:14:53.772" v="89"/>
      <pc:docMkLst>
        <pc:docMk/>
      </pc:docMkLst>
      <pc:sldChg chg="modSp new mod ord">
        <pc:chgData name="Wiesława Szmidt" userId="edd88807f3ec4525" providerId="LiveId" clId="{8C2E73D3-F91A-4632-86FE-A0286B7CF6F9}" dt="2023-09-20T18:14:53.772" v="89"/>
        <pc:sldMkLst>
          <pc:docMk/>
          <pc:sldMk cId="3828471749" sldId="285"/>
        </pc:sldMkLst>
        <pc:spChg chg="mod">
          <ac:chgData name="Wiesława Szmidt" userId="edd88807f3ec4525" providerId="LiveId" clId="{8C2E73D3-F91A-4632-86FE-A0286B7CF6F9}" dt="2023-09-20T18:10:06.582" v="17" actId="122"/>
          <ac:spMkLst>
            <pc:docMk/>
            <pc:sldMk cId="3828471749" sldId="285"/>
            <ac:spMk id="2" creationId="{7400E670-2699-0857-736D-1ABACBD08BA9}"/>
          </ac:spMkLst>
        </pc:spChg>
        <pc:spChg chg="mod">
          <ac:chgData name="Wiesława Szmidt" userId="edd88807f3ec4525" providerId="LiveId" clId="{8C2E73D3-F91A-4632-86FE-A0286B7CF6F9}" dt="2023-09-20T18:14:42.134" v="87" actId="113"/>
          <ac:spMkLst>
            <pc:docMk/>
            <pc:sldMk cId="3828471749" sldId="285"/>
            <ac:spMk id="3" creationId="{397E0350-BB4D-4B0D-0389-71E06B6B14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4727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139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4577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915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327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7880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2663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022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095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1368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1776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1B5EC9-CF84-4EA9-872E-01D8295E2226}" type="datetimeFigureOut">
              <a:rPr lang="pl-PL" smtClean="0"/>
              <a:pPr/>
              <a:t>21.09.2023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62CF8A-96B2-4698-B509-E490D6C89F4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3938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C658D3C-F699-4E9E-8394-3FE1D636CF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Egzamin maturalny 2023/2024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40719BD-A148-4DE9-B1E0-3D28FDD17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958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F161C62-8232-4489-AE86-1D839E9EE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Choroba – termin dodatkowy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707F3B7-D46C-448B-80C4-CD6542C52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2000" b="0" i="0" u="none" strike="noStrike" baseline="0" dirty="0"/>
              <a:t>W szczególnych przypadkach losowych lub zdrowotnych, uniemożliwiających przystąpienie do egzaminu maturalnego z danego przedmiotu lub przedmiotów w części ustnej lub części pisemnej w terminie głównym, dyrektor okręgowej komisji egzaminacyjnej, na udokumentowany wniosek absolwenta lub jego rodziców, może wyrazić zgodę na przystąpienie przez absolwenta do egzaminu maturalnego z tego przedmiotu lub przedmiotów w terminie dodatkowym (w czerwcu 2024 r.).Wniosek taki absolwent lub jego rodzice składają do dyrektora szkoły, w której absolwent przystępuje do egzaminu maturalnego, nie później niż w dniu, w którym odbywa się egzamin maturalny z danego przedmiotu. </a:t>
            </a:r>
          </a:p>
          <a:p>
            <a:pPr marL="0" indent="0" algn="l">
              <a:buNone/>
            </a:pPr>
            <a:r>
              <a:rPr lang="pl-PL" sz="2000" dirty="0"/>
              <a:t>Dyrektor szkoły przekazuje wniosek do OKE, dyrektor OKE ma 2 dni na rozpatrzenie wniosku – decyzja dyrektora OKE jest ostateczna.</a:t>
            </a:r>
          </a:p>
          <a:p>
            <a:pPr marL="0" indent="0" algn="l">
              <a:buNone/>
            </a:pPr>
            <a:r>
              <a:rPr lang="pl-PL" sz="2000" dirty="0"/>
              <a:t>Terminy egzaminów w sesji dodatkowej są znane już teraz, natomiast miejsce odbywania się egzaminów będzie podane w ostatnim tygodniu maja (może to być np. siedziba OKE w Gdańsku)</a:t>
            </a:r>
          </a:p>
        </p:txBody>
      </p:sp>
    </p:spTree>
    <p:extLst>
      <p:ext uri="{BB962C8B-B14F-4D97-AF65-F5344CB8AC3E}">
        <p14:creationId xmlns:p14="http://schemas.microsoft.com/office/powerpoint/2010/main" xmlns="" val="618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D06B90D-C884-4F6C-8F07-326C09D6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Dostosowania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AFA3D83-E573-4819-AD9B-4AB3D925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pl-PL" sz="2400" dirty="0"/>
              <a:t>Dostosowanie FORMY:  przygotowanie </a:t>
            </a:r>
            <a:r>
              <a:rPr lang="pl-PL" sz="2400" b="0" i="0" u="none" strike="noStrike" baseline="0" dirty="0"/>
              <a:t>odrębnych arkuszy egzaminacyjnych dostosowanych do rodzaju niepełnosprawności absolwenta, </a:t>
            </a:r>
            <a:r>
              <a:rPr lang="pl-PL" sz="2400" b="0" i="0" u="none" strike="noStrike" baseline="0" dirty="0">
                <a:solidFill>
                  <a:srgbClr val="FF0000"/>
                </a:solidFill>
              </a:rPr>
              <a:t>posiadającego orzeczenie o potrzebie kształcenia specjalnego wydane ze względu na niepełnosprawność</a:t>
            </a:r>
            <a:r>
              <a:rPr lang="pl-PL" sz="2400" b="0" i="0" u="none" strike="noStrike" baseline="0" dirty="0"/>
              <a:t>. (np. </a:t>
            </a:r>
            <a:r>
              <a:rPr lang="pl-PL" sz="2400" b="0" i="0" u="none" strike="noStrike" baseline="0" dirty="0">
                <a:latin typeface="ArialMT"/>
              </a:rPr>
              <a:t>słabosłyszących, niesłyszących, słabowidzącyc</a:t>
            </a:r>
            <a:r>
              <a:rPr lang="pl-PL" sz="2400" b="0" i="0" u="none" strike="noStrike" baseline="0" dirty="0">
                <a:latin typeface="Arial" panose="020B0604020202020204" pitchFamily="34" charset="0"/>
              </a:rPr>
              <a:t>h, </a:t>
            </a:r>
            <a:r>
              <a:rPr lang="pl-PL" sz="2400" b="0" i="0" u="none" strike="noStrike" baseline="0" dirty="0">
                <a:latin typeface="ArialMT"/>
              </a:rPr>
              <a:t>z niepełnosprawnością ruchową spowodowaną mózgowym porażeniem dziecięcym, z niepełnosprawnościami sprzężonymi</a:t>
            </a:r>
            <a:r>
              <a:rPr lang="pl-PL" sz="2400" b="0" i="0" u="none" strike="noStrike" baseline="0" dirty="0">
                <a:latin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xmlns="" val="22621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5AB4847-FE43-407C-B623-978A0444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Dostosowania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8854192-E004-4E10-9641-1DF9BD0D5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pl-PL" sz="2600" dirty="0"/>
              <a:t>Dostosowanie WARUNKÓW: </a:t>
            </a:r>
          </a:p>
          <a:p>
            <a:pPr marL="0" indent="0" algn="l">
              <a:buNone/>
            </a:pPr>
            <a:r>
              <a:rPr lang="pl-PL" sz="2600" b="0" i="0" u="none" strike="noStrike" baseline="0" dirty="0"/>
              <a:t>a) zapewnienie zdającemu miejsca pracy odpowiedniego do jego potrzeb edukacyjnych oraz możliwości psychofizycznych</a:t>
            </a:r>
          </a:p>
          <a:p>
            <a:pPr marL="0" indent="0" algn="l">
              <a:buNone/>
            </a:pPr>
            <a:r>
              <a:rPr lang="pl-PL" sz="2600" dirty="0"/>
              <a:t>b) </a:t>
            </a:r>
            <a:r>
              <a:rPr lang="pl-PL" sz="2600" b="0" i="0" u="none" strike="noStrike" baseline="0" dirty="0"/>
              <a:t>wykorzystanie odpowiedniego sprzętu specjalistycznego i środków dydaktycznych</a:t>
            </a:r>
          </a:p>
          <a:p>
            <a:pPr marL="0" indent="0" algn="l">
              <a:buNone/>
            </a:pPr>
            <a:r>
              <a:rPr lang="pl-PL" sz="2600" dirty="0"/>
              <a:t>c) </a:t>
            </a:r>
            <a:r>
              <a:rPr lang="pl-PL" sz="2600" b="0" i="0" u="none" strike="noStrike" baseline="0" dirty="0"/>
              <a:t>przedłużenie czasu przewidzianego na przeprowadzenie egzaminu maturalnego</a:t>
            </a:r>
          </a:p>
          <a:p>
            <a:pPr marL="0" indent="0" algn="l">
              <a:buNone/>
            </a:pPr>
            <a:r>
              <a:rPr lang="pl-PL" sz="2600" dirty="0"/>
              <a:t>d) </a:t>
            </a:r>
            <a:r>
              <a:rPr lang="pl-PL" sz="2600" b="0" i="0" u="none" strike="noStrike" baseline="0" dirty="0"/>
              <a:t>ustaleniu zasad oceniania rozwiązań zadań (dysfunkcje)</a:t>
            </a:r>
          </a:p>
          <a:p>
            <a:pPr marL="0" indent="0" algn="l">
              <a:buNone/>
            </a:pPr>
            <a:r>
              <a:rPr lang="pl-PL" sz="2600" dirty="0"/>
              <a:t>e) </a:t>
            </a:r>
            <a:r>
              <a:rPr lang="pl-PL" sz="2600" b="0" i="0" u="none" strike="noStrike" baseline="0" dirty="0"/>
              <a:t>zapewnieniu obecności i pomocy w czasie egzaminu maturalnego nauczyciela wspomagającego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822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567BA4-D409-45BA-90D7-F78759FA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Dostosowania – co przysługuje zdającym i w jakim przypadku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B63B67C-0C20-4B41-B0E0-0A1CC0004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Komunikat dyrektora CKE o dostosowaniach </a:t>
            </a:r>
            <a:r>
              <a:rPr lang="pl-PL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pl-PL" dirty="0">
                <a:sym typeface="Wingdings" panose="05000000000000000000" pitchFamily="2" charset="2"/>
              </a:rPr>
              <a:t>Strona:</a:t>
            </a:r>
          </a:p>
          <a:p>
            <a:pPr marL="0" indent="0">
              <a:buNone/>
            </a:pP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/>
              <a:t>Cke.gov.pl -&gt; egzamin maturalny -&gt; egzamin w formule 2023 -&gt; harmonogram, komunikaty i informacje -&gt; Komunikat o dostosowaniach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799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8F479C-4554-E369-E14C-9BDC53776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Dostosowania – co przysługuje zdającym i w jakim przypadku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693F50A-5A74-7FB4-4C82-1D8E66F8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1. Zdający z autyzmem w tym z zespołem Aspergera</a:t>
            </a:r>
          </a:p>
          <a:p>
            <a:r>
              <a:rPr lang="pl-PL" dirty="0"/>
              <a:t>2. Zdający słabosłyszący</a:t>
            </a:r>
          </a:p>
          <a:p>
            <a:r>
              <a:rPr lang="pl-PL" dirty="0"/>
              <a:t>3. Zdający niesłyszący</a:t>
            </a:r>
          </a:p>
          <a:p>
            <a:r>
              <a:rPr lang="pl-PL" dirty="0"/>
              <a:t>4. Zdający słabowidzący</a:t>
            </a:r>
          </a:p>
          <a:p>
            <a:r>
              <a:rPr lang="pl-PL" dirty="0"/>
              <a:t>5. Zdający z zaburzeniem widzenia barw</a:t>
            </a:r>
          </a:p>
          <a:p>
            <a:r>
              <a:rPr lang="pl-PL" dirty="0"/>
              <a:t>6. Zdający niewidomi</a:t>
            </a:r>
          </a:p>
          <a:p>
            <a:r>
              <a:rPr lang="pl-PL" dirty="0"/>
              <a:t>7. Zdający z afazją</a:t>
            </a:r>
          </a:p>
          <a:p>
            <a:r>
              <a:rPr lang="pl-PL" dirty="0"/>
              <a:t>8. Zdający z niepełnosprawnością ruchową spowodowaną mózgowym porażeniem dziecięcym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321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70F0F0-91D6-0820-BCB2-2EA669EA0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Dostosowania – co przysługuje zdającym i w jakim przypadku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A6C5E14-0423-14ED-FC6E-452E0262F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9. Zdający z niepełnosprawnością ruchową spowodowaną innymi przyczynami niż mózgowe porażeniem dziecięce</a:t>
            </a:r>
          </a:p>
          <a:p>
            <a:r>
              <a:rPr lang="pl-PL" dirty="0"/>
              <a:t>10.Zdający z czasową niesprawnością rąk</a:t>
            </a:r>
          </a:p>
          <a:p>
            <a:r>
              <a:rPr lang="pl-PL" dirty="0"/>
              <a:t>11. Cudzoziemcy, którym ograniczona znajomość języka polskiego utrudnia zrozumienie czytanego tekstu</a:t>
            </a:r>
          </a:p>
          <a:p>
            <a:r>
              <a:rPr lang="pl-PL" dirty="0"/>
              <a:t>12. Zdający, którzy mają trudności adaptacyjne związane z wcześniejszym kształceniem za granicą</a:t>
            </a:r>
          </a:p>
          <a:p>
            <a:r>
              <a:rPr lang="pl-PL" dirty="0"/>
              <a:t>13. Zdający będący obywatelami Ukrainy – uchodźcy wojenni</a:t>
            </a:r>
          </a:p>
          <a:p>
            <a:r>
              <a:rPr lang="pl-PL" dirty="0"/>
              <a:t>14. Zdający z zaburzeniami komunikacji językowej</a:t>
            </a:r>
          </a:p>
          <a:p>
            <a:r>
              <a:rPr lang="pl-PL" dirty="0"/>
              <a:t>15. Zdający ze specyficznymi trudnościami w uczeniu się: z dysleksją, dysgrafią, dysortografią, dyskalkulią – </a:t>
            </a:r>
            <a:r>
              <a:rPr lang="pl-PL" b="1" dirty="0">
                <a:solidFill>
                  <a:srgbClr val="FF0000"/>
                </a:solidFill>
              </a:rPr>
              <a:t>nie przysługuje wydłużenie czasu zdawania egzaminu!</a:t>
            </a:r>
          </a:p>
        </p:txBody>
      </p:sp>
    </p:spTree>
    <p:extLst>
      <p:ext uri="{BB962C8B-B14F-4D97-AF65-F5344CB8AC3E}">
        <p14:creationId xmlns:p14="http://schemas.microsoft.com/office/powerpoint/2010/main" xmlns="" val="40239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4A16175-139B-DFD3-B019-AEC35425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Dostosowania – co przysługuje zdającym i w jakim przypadku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DF84FE-F618-CE0B-2427-00526BD10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16.  </a:t>
            </a:r>
            <a:r>
              <a:rPr lang="pl-PL" dirty="0">
                <a:solidFill>
                  <a:schemeClr val="tx1"/>
                </a:solidFill>
              </a:rPr>
              <a:t>Zdający z chorobami przewlekłymi (leki, dostosowania miejsca pracy do potrzeb zdającego, wydłużenie czasu egzaminu)</a:t>
            </a:r>
          </a:p>
          <a:p>
            <a:r>
              <a:rPr lang="pl-PL" dirty="0">
                <a:solidFill>
                  <a:schemeClr val="tx1"/>
                </a:solidFill>
              </a:rPr>
              <a:t>17. Zdający chorzy lub niesprawni czasowo (sprzęt medyczny i dostosowania miejsca pracy do potrzeb zdającego)</a:t>
            </a:r>
            <a:endParaRPr lang="pl-PL" dirty="0"/>
          </a:p>
          <a:p>
            <a:r>
              <a:rPr lang="pl-PL" dirty="0"/>
              <a:t>18.  Zdający z niedostosowaniem społecznym</a:t>
            </a:r>
          </a:p>
          <a:p>
            <a:r>
              <a:rPr lang="pl-PL" dirty="0"/>
              <a:t>19. Zdający, którzy znaleźli się w sytuacji kryzysowej lub traumatycznej</a:t>
            </a:r>
          </a:p>
          <a:p>
            <a:r>
              <a:rPr lang="pl-PL" dirty="0"/>
              <a:t>20. Zdający z niepełnosprawnościami sprzężonymi</a:t>
            </a:r>
          </a:p>
          <a:p>
            <a:r>
              <a:rPr lang="pl-PL" dirty="0"/>
              <a:t>21. Zdający z niepełnosprawnością intelektualną w stopniu lekkim</a:t>
            </a:r>
          </a:p>
        </p:txBody>
      </p:sp>
    </p:spTree>
    <p:extLst>
      <p:ext uri="{BB962C8B-B14F-4D97-AF65-F5344CB8AC3E}">
        <p14:creationId xmlns:p14="http://schemas.microsoft.com/office/powerpoint/2010/main" xmlns="" val="37951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6053F8-D825-4D8C-92D1-239A76D1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Dostosowania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BF35C60-71B9-4F51-8015-D8965960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Jakie dokumenty trzeba mieć, aby skorzystać z dostosowania?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a. </a:t>
            </a:r>
            <a:r>
              <a:rPr lang="pl-PL" sz="1800" b="1" i="0" u="none" strike="noStrike" baseline="0" dirty="0">
                <a:solidFill>
                  <a:srgbClr val="FF0000"/>
                </a:solidFill>
                <a:latin typeface="ArialMT"/>
              </a:rPr>
              <a:t>orzeczenie o potrzebie kształcenia specjalnego </a:t>
            </a:r>
            <a:r>
              <a:rPr lang="pl-PL" sz="1800" b="0" i="0" u="none" strike="noStrike" baseline="0" dirty="0">
                <a:latin typeface="ArialMT"/>
              </a:rPr>
              <a:t>wydane ze względu na niepełnosprawność</a:t>
            </a:r>
          </a:p>
          <a:p>
            <a:pPr marL="0" indent="0" algn="l">
              <a:buNone/>
            </a:pPr>
            <a:r>
              <a:rPr lang="pl-PL" sz="1800" dirty="0">
                <a:latin typeface="Arial" panose="020B0604020202020204" pitchFamily="34" charset="0"/>
              </a:rPr>
              <a:t>Lub </a:t>
            </a:r>
            <a:r>
              <a:rPr lang="pl-PL" sz="1800" b="0" i="0" u="none" strike="noStrike" baseline="0" dirty="0">
                <a:latin typeface="ArialMT"/>
              </a:rPr>
              <a:t>ze względu na niedostosowanie społeczne lub zagrożenie niedostosowaniem społecznym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b. </a:t>
            </a:r>
            <a:r>
              <a:rPr lang="pl-PL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orzeczenie o potrzebie indywidualnego nauczania</a:t>
            </a:r>
          </a:p>
          <a:p>
            <a:pPr marL="0" indent="0" algn="l">
              <a:buNone/>
            </a:pPr>
            <a:r>
              <a:rPr lang="pl-PL" sz="1800" dirty="0">
                <a:latin typeface="Arial" panose="020B0604020202020204" pitchFamily="34" charset="0"/>
              </a:rPr>
              <a:t>c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. </a:t>
            </a:r>
            <a:r>
              <a:rPr lang="pl-PL" sz="1800" b="1" i="0" u="none" strike="noStrike" baseline="0" dirty="0">
                <a:solidFill>
                  <a:srgbClr val="FF0000"/>
                </a:solidFill>
                <a:latin typeface="ArialMT"/>
              </a:rPr>
              <a:t>zaświadczenie o stanie zdrowia</a:t>
            </a:r>
            <a:r>
              <a:rPr lang="pl-PL" sz="1800" b="0" i="0" u="none" strike="noStrike" baseline="0" dirty="0">
                <a:latin typeface="ArialMT"/>
              </a:rPr>
              <a:t> wydane przez lekarza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e. opinia poradni psychologiczno-pedagogicznej, w tym poradni specjalistycznej, o </a:t>
            </a:r>
            <a:r>
              <a:rPr lang="pl-PL" sz="1800" b="0" i="0" u="none" strike="noStrike" baseline="0" dirty="0">
                <a:latin typeface="ArialMT"/>
              </a:rPr>
              <a:t>specyficznych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MT"/>
              </a:rPr>
              <a:t> trudnościach w uczeniu się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f. pozytywna opinia rady pedagogicznej w przypadku:</a:t>
            </a:r>
          </a:p>
          <a:p>
            <a:pPr algn="l"/>
            <a:r>
              <a:rPr lang="pl-PL" sz="1800" b="0" i="0" u="none" strike="noStrike" baseline="0" dirty="0">
                <a:latin typeface="SymbolMT"/>
              </a:rPr>
              <a:t> </a:t>
            </a:r>
            <a:r>
              <a:rPr lang="pl-PL" sz="1800" b="0" i="0" u="none" strike="noStrike" baseline="0" dirty="0">
                <a:latin typeface="ArialMT"/>
              </a:rPr>
              <a:t>uczniów objętych pomocą psychologiczno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-</a:t>
            </a:r>
            <a:r>
              <a:rPr lang="pl-PL" sz="1800" b="0" i="0" u="none" strike="noStrike" baseline="0" dirty="0">
                <a:latin typeface="ArialMT"/>
              </a:rPr>
              <a:t>pedagogiczną w szkole ze względu na trudności adaptacyjne związane z wcześniejszym kształceniem za granicą, zaburzenia komunikacji językowej lub sytuację kryzysową lub traumatyczną</a:t>
            </a:r>
          </a:p>
          <a:p>
            <a:pPr algn="l"/>
            <a:r>
              <a:rPr lang="pl-PL" sz="1800" b="0" i="0" u="none" strike="noStrike" baseline="0" dirty="0">
                <a:latin typeface="SymbolMT"/>
              </a:rPr>
              <a:t> </a:t>
            </a:r>
            <a:r>
              <a:rPr lang="pl-PL" sz="1800" b="0" i="0" u="none" strike="noStrike" baseline="0" dirty="0">
                <a:latin typeface="ArialMT"/>
              </a:rPr>
              <a:t>cudzoziemców, którym ograniczona znajomość języka polskiego utrudnia 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zrozumienie czytanego tekstu.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278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C58433E-4342-4519-BCE6-8C4462C72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Dostosowania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7AD9310-7228-4597-AEE1-B58C69081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Dokumenty uprawniające do skorzystania z dostosowania warunków lub formy zdający składa do dyrektora wraz z deklaracją ostateczną.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 9 lutego dyrektor informuje zdające na piśmie o przyznanych dostosowaniach.</a:t>
            </a:r>
          </a:p>
          <a:p>
            <a:pPr marL="0" indent="0">
              <a:buNone/>
            </a:pPr>
            <a:endParaRPr lang="pl-PL" dirty="0"/>
          </a:p>
          <a:p>
            <a:pPr marL="0" indent="0" algn="l">
              <a:buNone/>
            </a:pPr>
            <a:r>
              <a:rPr lang="pl-PL" dirty="0"/>
              <a:t>Uczeń składa oświadczenie </a:t>
            </a:r>
            <a:r>
              <a:rPr lang="pl-PL" b="0" i="0" u="none" strike="noStrike" baseline="0" dirty="0"/>
              <a:t>korzystaniu albo niekorzystaniu ze wskazanych sposobów dostosowania najpóźniej do dnia 14 lutego 2024r.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236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3CBA1D-0129-451B-9088-4F13FF0F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Przebieg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30E2A43-F7EB-4AF1-8BE9-42BC09211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Co wolno:</a:t>
            </a:r>
          </a:p>
          <a:p>
            <a:pPr marL="0" indent="0">
              <a:buNone/>
            </a:pPr>
            <a:r>
              <a:rPr lang="pl-PL" dirty="0"/>
              <a:t>Rozwiązywać zadania samodzielnie</a:t>
            </a:r>
          </a:p>
          <a:p>
            <a:pPr marL="0" indent="0">
              <a:buNone/>
            </a:pPr>
            <a:r>
              <a:rPr lang="pl-PL" dirty="0"/>
              <a:t>Mieć przy stoliku butelkę z wodą do picia</a:t>
            </a:r>
          </a:p>
          <a:p>
            <a:pPr marL="0" indent="0">
              <a:buNone/>
            </a:pPr>
            <a:r>
              <a:rPr lang="pl-PL" dirty="0"/>
              <a:t>Wychodzić do toalety po zgłoszeniu takiej potrzeby przewodniczącemu ZN</a:t>
            </a:r>
          </a:p>
          <a:p>
            <a:pPr marL="0" indent="0">
              <a:buNone/>
            </a:pPr>
            <a:r>
              <a:rPr lang="pl-PL" dirty="0"/>
              <a:t>Mieć przybory dozwolone na danym egzaminie (wykaz – cke.gov.pl)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4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2F81ED-688D-D67E-1D5C-2AD7DA27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E3C9B5F-B3B7-43FF-41AF-DCB44925A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 </a:t>
            </a:r>
          </a:p>
          <a:p>
            <a:pPr marL="0" indent="0" algn="ctr">
              <a:buNone/>
            </a:pPr>
            <a:r>
              <a:rPr lang="pl-PL" sz="8000" dirty="0"/>
              <a:t>cke.gov.pl</a:t>
            </a:r>
            <a:r>
              <a:rPr lang="pl-PL" sz="4000" dirty="0"/>
              <a:t>  </a:t>
            </a:r>
          </a:p>
          <a:p>
            <a:pPr marL="0" indent="0" algn="ctr">
              <a:buNone/>
            </a:pPr>
            <a:r>
              <a:rPr lang="pl-PL" sz="4000" dirty="0"/>
              <a:t>Egzamin maturalny -&gt; egzamin w formule 2023</a:t>
            </a:r>
          </a:p>
          <a:p>
            <a:pPr marL="0" indent="0" algn="ctr">
              <a:buNone/>
            </a:pPr>
            <a:r>
              <a:rPr lang="pl-PL" sz="4000" dirty="0"/>
              <a:t>-&gt; Harmonogram, komunikaty i informacje</a:t>
            </a:r>
            <a:endParaRPr lang="pl-PL" sz="8000" dirty="0"/>
          </a:p>
        </p:txBody>
      </p:sp>
    </p:spTree>
    <p:extLst>
      <p:ext uri="{BB962C8B-B14F-4D97-AF65-F5344CB8AC3E}">
        <p14:creationId xmlns:p14="http://schemas.microsoft.com/office/powerpoint/2010/main" xmlns="" val="414064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9B34F67-08B0-4B75-8F28-F79BA439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Oby się nie zdarzyło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9F29D31-F6FA-4A7C-BB91-16ADB4E0B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U</a:t>
            </a:r>
            <a:r>
              <a:rPr lang="pl-PL" sz="1800" b="1" i="0" u="none" strike="noStrike" baseline="0" dirty="0">
                <a:solidFill>
                  <a:srgbClr val="FF0000"/>
                </a:solidFill>
                <a:latin typeface="Arial-BoldMT"/>
              </a:rPr>
              <a:t>NIEWAŻNIENIE EGZAMIN</a:t>
            </a:r>
            <a:r>
              <a:rPr lang="pl-PL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U MATURALNEGO Z DANEGO PRZEDMIOTU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W przypadku: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a. </a:t>
            </a:r>
            <a:r>
              <a:rPr lang="pl-PL" sz="1800" b="0" i="0" u="none" strike="noStrike" baseline="0" dirty="0">
                <a:latin typeface="ArialMT"/>
              </a:rPr>
              <a:t>stwierdzenia niesamodzielnego rozwiązywania zadań przez absolwenta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b. wniesienia lub korzystania przez absolwenta w sali </a:t>
            </a:r>
            <a:r>
              <a:rPr lang="pl-PL" sz="1800" b="0" i="0" u="none" strike="noStrike" baseline="0" dirty="0">
                <a:latin typeface="ArialMT"/>
              </a:rPr>
              <a:t>egzaminacyjnej z urządzenia telekomunikacyjnego albo materiałów lub przyborów pomocniczych niewymienionych 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w komunikacie o przyborach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c. </a:t>
            </a:r>
            <a:r>
              <a:rPr lang="pl-PL" sz="1800" b="0" i="0" u="none" strike="noStrike" baseline="0" dirty="0">
                <a:latin typeface="ArialMT"/>
              </a:rPr>
              <a:t>zakłócania przez absolwenta prawidłowego przebiegu egzaminu w sposób utrudniający pracę pozostałym zdającym</a:t>
            </a:r>
          </a:p>
          <a:p>
            <a:pPr marL="0" indent="0" algn="l">
              <a:buNone/>
            </a:pPr>
            <a:r>
              <a:rPr lang="pl-PL" sz="1800" b="0" i="0" u="none" strike="noStrike" baseline="0" dirty="0">
                <a:latin typeface="ArialMT"/>
              </a:rPr>
              <a:t>– 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przewodnicz</a:t>
            </a:r>
            <a:r>
              <a:rPr lang="pl-PL" sz="1800" b="0" i="0" u="none" strike="noStrike" baseline="0" dirty="0">
                <a:latin typeface="ArialMT"/>
              </a:rPr>
              <a:t>ący zespołu egzaminacyjnego przerywa i unieważnia egzamin zdającemu.</a:t>
            </a:r>
          </a:p>
          <a:p>
            <a:pPr marL="0" indent="0" algn="l">
              <a:buNone/>
            </a:pPr>
            <a:r>
              <a:rPr lang="pl-PL" sz="1800" dirty="0">
                <a:solidFill>
                  <a:srgbClr val="FF0000"/>
                </a:solidFill>
                <a:latin typeface="ArialMT"/>
              </a:rPr>
              <a:t>Nie można w takim przypadku przystępować w tym samym roku do poprawki z tego przedmiotu.</a:t>
            </a:r>
          </a:p>
          <a:p>
            <a:pPr marL="0" indent="0" algn="l">
              <a:buNone/>
            </a:pPr>
            <a:r>
              <a:rPr lang="pl-PL" sz="1800" dirty="0">
                <a:latin typeface="ArialMT"/>
              </a:rPr>
              <a:t>Unieważnienie z jednego przedmiotu </a:t>
            </a:r>
            <a:r>
              <a:rPr lang="pl-PL" sz="1800" b="0" i="0" u="none" strike="noStrike" baseline="0" dirty="0">
                <a:latin typeface="Arial" panose="020B0604020202020204" pitchFamily="34" charset="0"/>
              </a:rPr>
              <a:t>nie</a:t>
            </a:r>
            <a:r>
              <a:rPr lang="pl-PL" sz="1800" dirty="0">
                <a:latin typeface="Arial" panose="020B0604020202020204" pitchFamily="34" charset="0"/>
              </a:rPr>
              <a:t> </a:t>
            </a:r>
            <a:r>
              <a:rPr lang="pl-PL" sz="1800" b="0" i="0" u="none" strike="noStrike" baseline="0" dirty="0">
                <a:latin typeface="ArialMT"/>
              </a:rPr>
              <a:t>stanowi przeszkody w przystępowaniu do egzaminów z pozostałych przedmiotów.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7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0FCB1C6-ABD5-4467-A4E6-D6C829C2E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B050"/>
                </a:solidFill>
              </a:rPr>
              <a:t>Zdałem maturę!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4A5EA47-FC1B-47E7-8735-D6D9B6415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/>
              <a:t>Aby tak powiedzieć abiturient musi uzyskać minimum 30% punktów możliwych do zdobycia z każdego egzaminu pisemnego obowiązkowego oraz </a:t>
            </a:r>
            <a:r>
              <a:rPr lang="pl-PL" sz="4000" dirty="0">
                <a:solidFill>
                  <a:srgbClr val="FF0000"/>
                </a:solidFill>
              </a:rPr>
              <a:t>przystąpić </a:t>
            </a:r>
            <a:r>
              <a:rPr lang="pl-PL" sz="4000" dirty="0"/>
              <a:t>do jednego wybranego egzaminu na poziomie rozszerzonym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819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D3C6D70-75D3-4DE5-9686-F823FD9F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 nagle lipiec…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A328D7-5EE6-46E5-84CA-33B5B3D5F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Absolwent otrzymuje Świadectwo Dojrzałości! – odbiór osobisty w sekretariacie szkoły macierzystej lub przez upoważnioną osobę (na piśmie, niekoniecznie od notariusza).</a:t>
            </a:r>
            <a:endParaRPr lang="pl-P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pl-PL" dirty="0">
                <a:sym typeface="Wingdings" panose="05000000000000000000" pitchFamily="2" charset="2"/>
              </a:rPr>
              <a:t>Albo</a:t>
            </a:r>
          </a:p>
          <a:p>
            <a:pPr marL="0" indent="0">
              <a:buNone/>
            </a:pPr>
            <a:r>
              <a:rPr lang="pl-PL" dirty="0">
                <a:sym typeface="Wingdings" panose="05000000000000000000" pitchFamily="2" charset="2"/>
              </a:rPr>
              <a:t>Coś poszło nie tak </a:t>
            </a:r>
          </a:p>
          <a:p>
            <a:pPr marL="514350" indent="-514350">
              <a:buAutoNum type="alphaLcPeriod"/>
            </a:pPr>
            <a:r>
              <a:rPr lang="pl-PL" dirty="0">
                <a:sym typeface="Wingdings" panose="05000000000000000000" pitchFamily="2" charset="2"/>
              </a:rPr>
              <a:t>jeden egzamin nie zdany – poprawka w sierpniu, ale trzeba złożyć wniosek w ciągu dwóch dni od otrzymania wyniku</a:t>
            </a:r>
          </a:p>
          <a:p>
            <a:pPr marL="514350" indent="-514350">
              <a:buAutoNum type="alphaLcPeriod"/>
            </a:pPr>
            <a:r>
              <a:rPr lang="pl-PL" dirty="0">
                <a:sym typeface="Wingdings" panose="05000000000000000000" pitchFamily="2" charset="2"/>
              </a:rPr>
              <a:t>Więcej egzaminów nie zdanych – absolwent przystępuje do tych egzaminów w maju 2025 r. lub później – przez 5 lat ma szansę zdać. 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sym typeface="Wingdings" panose="05000000000000000000" pitchFamily="2" charset="2"/>
              </a:rPr>
              <a:t>Zdałeś, ale chciałbyś mieć więcej punktów :</a:t>
            </a:r>
          </a:p>
          <a:p>
            <a:pPr marL="0" indent="0">
              <a:lnSpc>
                <a:spcPct val="134000"/>
              </a:lnSpc>
              <a:buNone/>
            </a:pPr>
            <a:r>
              <a:rPr lang="pl-PL" dirty="0">
                <a:sym typeface="Wingdings" panose="05000000000000000000" pitchFamily="2" charset="2"/>
              </a:rPr>
              <a:t>c. Możesz podwyższać wynik w kolejnych sesjach egzaminacyjnych – składasz deklarację ostateczną w kolejnym roku (albo później). Możesz zmieniać przedmioty. Jeśli </a:t>
            </a:r>
            <a:r>
              <a:rPr lang="pl-PL" b="1" dirty="0">
                <a:sym typeface="Wingdings" panose="05000000000000000000" pitchFamily="2" charset="2"/>
              </a:rPr>
              <a:t>trzeci raz</a:t>
            </a:r>
            <a:r>
              <a:rPr lang="pl-PL" dirty="0">
                <a:sym typeface="Wingdings" panose="05000000000000000000" pitchFamily="2" charset="2"/>
              </a:rPr>
              <a:t> zdajesz jakiś przedmiot, </a:t>
            </a:r>
            <a:r>
              <a:rPr lang="pl-PL" b="1" dirty="0">
                <a:sym typeface="Wingdings" panose="05000000000000000000" pitchFamily="2" charset="2"/>
              </a:rPr>
              <a:t>ponosisz opłatę za egzamin, także wtedy, gdy zadeklarowałeś coś, a nie przystąpiłeś do egzaminu.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529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4D23475-9781-963E-1A38-0C02CC7E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Wglądy do ocenionej pracy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0C3715-48F8-4E63-7BF0-DAE3CD466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Absolwent ma prawo wglądu do sprawdzonej i ocenionej egzaminacyjnej w ciągu 6 miesięcy od dnia wydania świadectwa dojrzałości, aneksu lub zaświadczenia o wynikach.</a:t>
            </a:r>
          </a:p>
          <a:p>
            <a:r>
              <a:rPr lang="pl-PL" dirty="0"/>
              <a:t>Odpowiedni wniosek można znaleźć na stronie</a:t>
            </a:r>
          </a:p>
          <a:p>
            <a:pPr algn="ctr"/>
            <a:r>
              <a:rPr lang="pl-PL" sz="4000" dirty="0"/>
              <a:t>oke.gda.pl</a:t>
            </a:r>
          </a:p>
          <a:p>
            <a:r>
              <a:rPr lang="pl-PL" dirty="0"/>
              <a:t>W zakładce Egzaminy -&gt; egzamin maturalny -&gt; załączniki do informacji o egzaminie .</a:t>
            </a:r>
          </a:p>
          <a:p>
            <a:r>
              <a:rPr lang="pl-PL" dirty="0"/>
              <a:t>Dyrektor OKE w ciągu 5 dni roboczych od otrzymania wniosku powinien wyznaczyć termin  wglądu (dzień, godzinę  i miejsce)</a:t>
            </a:r>
          </a:p>
          <a:p>
            <a:r>
              <a:rPr lang="pl-PL" dirty="0"/>
              <a:t>Absolwent dokonuje wglądu osobiście, w obecności pracownika OKE. Jeśli absolwent uzna, że jakieś zadanie jest niewłaściwe ocenione, to składa wniosek o weryfikację sumy punktów.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86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2F38F4B-1BDD-45BC-867D-B7B8A880A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2B4F9BD-A5D6-4E03-AF4D-6BE9FA916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Główny</a:t>
            </a:r>
            <a:r>
              <a:rPr lang="pl-PL" dirty="0"/>
              <a:t>: część pisemna:  7 – 24 maja 2024</a:t>
            </a:r>
          </a:p>
          <a:p>
            <a:pPr marL="0" indent="0">
              <a:buNone/>
            </a:pPr>
            <a:r>
              <a:rPr lang="pl-PL" dirty="0"/>
              <a:t>	  część ustna:    11 – 16 oraz 20 - 25  maja</a:t>
            </a:r>
          </a:p>
          <a:p>
            <a:r>
              <a:rPr lang="pl-PL" b="1" dirty="0"/>
              <a:t>Dodatkowy</a:t>
            </a:r>
            <a:r>
              <a:rPr lang="pl-PL" dirty="0"/>
              <a:t>: część pisemna:  3 – 17 czerwca 2024</a:t>
            </a:r>
          </a:p>
          <a:p>
            <a:pPr marL="0" indent="0">
              <a:buNone/>
            </a:pPr>
            <a:r>
              <a:rPr lang="pl-PL" dirty="0"/>
              <a:t>	         część ustna:   10 – 12 czerwca</a:t>
            </a:r>
          </a:p>
          <a:p>
            <a:pPr marL="0" indent="0">
              <a:buNone/>
            </a:pPr>
            <a:r>
              <a:rPr lang="pl-PL" dirty="0"/>
              <a:t>Ogłoszenie wyników: 9 lipca 2024r.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Poprawkowy</a:t>
            </a:r>
            <a:r>
              <a:rPr lang="pl-PL" dirty="0"/>
              <a:t>: część pisemna: 20 sierpnia 2024r , część ustna: 21 sierpnia 2024 r.</a:t>
            </a:r>
          </a:p>
          <a:p>
            <a:r>
              <a:rPr lang="pl-PL" dirty="0"/>
              <a:t>Ogłoszenie wyników: 10 września 2024r.</a:t>
            </a:r>
          </a:p>
        </p:txBody>
      </p:sp>
    </p:spTree>
    <p:extLst>
      <p:ext uri="{BB962C8B-B14F-4D97-AF65-F5344CB8AC3E}">
        <p14:creationId xmlns:p14="http://schemas.microsoft.com/office/powerpoint/2010/main" xmlns="" val="8919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5C9C8D-629F-4AD7-9AB2-F72D4F2C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trzeba zdawać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5F08EFD-A1CE-428F-BF67-B481C68F4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001" y="1887679"/>
            <a:ext cx="10058400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Egzaminy obowiązkowe </a:t>
            </a:r>
            <a:r>
              <a:rPr lang="pl-PL" dirty="0"/>
              <a:t>pisemne:</a:t>
            </a:r>
          </a:p>
          <a:p>
            <a:pPr marL="0" indent="0">
              <a:buNone/>
            </a:pPr>
            <a:r>
              <a:rPr lang="pl-PL" dirty="0"/>
              <a:t>Język polski</a:t>
            </a:r>
          </a:p>
          <a:p>
            <a:pPr marL="0" indent="0">
              <a:buNone/>
            </a:pPr>
            <a:r>
              <a:rPr lang="pl-PL" dirty="0"/>
              <a:t>Język obcy nowożytny                                 na poziomie podstawowym   </a:t>
            </a:r>
          </a:p>
          <a:p>
            <a:pPr marL="0" indent="0">
              <a:buNone/>
            </a:pPr>
            <a:r>
              <a:rPr lang="pl-PL" dirty="0"/>
              <a:t>Matematyka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Wybrany przedmiot na poziomie rozszerzonym </a:t>
            </a:r>
            <a:r>
              <a:rPr lang="pl-PL" dirty="0"/>
              <a:t>(do wyboru: 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Biologia, chemia, filozofia, fizyka, geografia, historia, historia muzyki, historia sztuki, informatyka, </a:t>
            </a:r>
            <a:r>
              <a:rPr lang="pl-PL" sz="1800" dirty="0">
                <a:effectLst/>
                <a:latin typeface="ArialMT"/>
                <a:ea typeface="Calibri" panose="020F0502020204030204" pitchFamily="34" charset="0"/>
                <a:cs typeface="ArialMT"/>
              </a:rPr>
              <a:t>język łaciński i kultura antyczna, język mniejszości etnicznej (język łemkowski), język mniejszości narodowej (wybór spośród następujących języków: białoruski, czeski, litewski, niemiecki, ukraiński, hebrajski), język obcy nowożytny (wybór spośród następujących języków: angielski, francuski, hiszpański, niemiecki, rosyjski, włoski), język polski, 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ArialMT"/>
                <a:ea typeface="Calibri" panose="020F0502020204030204" pitchFamily="34" charset="0"/>
                <a:cs typeface="ArialMT"/>
              </a:rPr>
              <a:t>język regionalny (język kaszu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bski), matematyka, </a:t>
            </a:r>
            <a:r>
              <a:rPr lang="pl-PL" sz="1800" dirty="0">
                <a:effectLst/>
                <a:latin typeface="ArialMT"/>
                <a:ea typeface="Calibri" panose="020F0502020204030204" pitchFamily="34" charset="0"/>
                <a:cs typeface="ArialMT"/>
              </a:rPr>
              <a:t>wiedza o społeczeństwie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Nawias klamrowy zamykający 3">
            <a:extLst>
              <a:ext uri="{FF2B5EF4-FFF2-40B4-BE49-F238E27FC236}">
                <a16:creationId xmlns:a16="http://schemas.microsoft.com/office/drawing/2014/main" xmlns="" id="{9DFC19F5-EA24-452B-B76F-AD2942F36E40}"/>
              </a:ext>
            </a:extLst>
          </p:cNvPr>
          <p:cNvSpPr/>
          <p:nvPr/>
        </p:nvSpPr>
        <p:spPr>
          <a:xfrm>
            <a:off x="4651513" y="2411896"/>
            <a:ext cx="318052" cy="13255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1422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AA1A87-5520-4321-A077-E21DEB92F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</a:t>
            </a:r>
            <a:r>
              <a:rPr lang="pl-PL" u="sng" dirty="0"/>
              <a:t>można</a:t>
            </a:r>
            <a:r>
              <a:rPr lang="pl-PL" dirty="0"/>
              <a:t> zdawać?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70C9B80-3196-4A68-B309-878729879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Absolwent może przystąpić do egzaminów </a:t>
            </a:r>
            <a:r>
              <a:rPr lang="pl-PL" b="0" i="0" u="none" strike="noStrike" baseline="0" dirty="0"/>
              <a:t>z nie więcej niż pięciu kolejnych przedmiotów dodatkowych wybranych spośród pozostałych przedmiotów dodatkowych wymienionych na poprzednim slajdzie, na poziomie rozszerzonym.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absolwent wybrał jako przedmiot dodatkowy ten sam język obcy, który zdawał obowiązkowo, to może go zdawać TYLKO w części pisemnej (poziom rozszerzony albo dwujęzyczny) albo pisemnie i ustnie, ale wtedy na poziomie dwujęzycznym.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Uczeń może wybrać na egzaminie maturalnym przedmiot, którego w  ogóle nie uczył się w swojej szkole (np. wiedza o tańcu).</a:t>
            </a:r>
          </a:p>
        </p:txBody>
      </p:sp>
    </p:spTree>
    <p:extLst>
      <p:ext uri="{BB962C8B-B14F-4D97-AF65-F5344CB8AC3E}">
        <p14:creationId xmlns:p14="http://schemas.microsoft.com/office/powerpoint/2010/main" xmlns="" val="12190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400E670-2699-0857-736D-1ABACBD0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Zakres materiału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97E0350-BB4D-4B0D-0389-71E06B6B1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/>
          </a:p>
          <a:p>
            <a:pPr algn="ctr"/>
            <a:r>
              <a:rPr lang="pl-PL" sz="4000" dirty="0"/>
              <a:t>Cke.gov.pl -&gt; podstawa programowa / informatory wraz z </a:t>
            </a:r>
            <a:r>
              <a:rPr lang="pl-PL" sz="4000" b="1" dirty="0">
                <a:solidFill>
                  <a:srgbClr val="FF0000"/>
                </a:solidFill>
              </a:rPr>
              <a:t>Aneksami</a:t>
            </a:r>
          </a:p>
        </p:txBody>
      </p:sp>
    </p:spTree>
    <p:extLst>
      <p:ext uri="{BB962C8B-B14F-4D97-AF65-F5344CB8AC3E}">
        <p14:creationId xmlns:p14="http://schemas.microsoft.com/office/powerpoint/2010/main" xmlns="" val="38284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EE2413E-9C7F-E2C6-1CC1-81F30E24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Szkoła macierzysta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37E3FA3-4F1A-AC18-645E-6575FD7D6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Absolwent zdaje egzamin maturalny w szkole, którą ukończył – jest to dla niego szkoła macierzysta.</a:t>
            </a:r>
          </a:p>
          <a:p>
            <a:pPr algn="just"/>
            <a:r>
              <a:rPr lang="pl-PL" dirty="0"/>
              <a:t>W ciągu 5 lat od pierwszego podejścia do matury, zdający może dalej przystępować do egzaminów maturalnych z wybranych przedmiotów, żeby np. podwyższać wynik. Deklaracje składa w macierzystej szkole.</a:t>
            </a:r>
          </a:p>
          <a:p>
            <a:pPr algn="just"/>
            <a:r>
              <a:rPr lang="pl-PL" dirty="0"/>
              <a:t>W wyjątkowych przypadkach losowych można zdawać maturę w innym miejscu, niż szkoła,       np. w domu.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uzasadnionym przypadku uczeń może złożyć wniosek do dyrektora Okręgowej Komisji Egzaminacyjnej w Gdańsku o przystąpienie do matury w innej szkole niż macierzysta.</a:t>
            </a:r>
          </a:p>
        </p:txBody>
      </p:sp>
    </p:spTree>
    <p:extLst>
      <p:ext uri="{BB962C8B-B14F-4D97-AF65-F5344CB8AC3E}">
        <p14:creationId xmlns:p14="http://schemas.microsoft.com/office/powerpoint/2010/main" xmlns="" val="3517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F4F2D8C-3558-D364-9212-FF5B67F6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Deklaracja maturalna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7B3F7B-5430-D517-BB11-B65CDE731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/>
          </a:p>
          <a:p>
            <a:pPr marL="201168" lvl="1" indent="0">
              <a:buNone/>
            </a:pPr>
            <a:r>
              <a:rPr lang="pl-PL" sz="3200" dirty="0"/>
              <a:t>Uczniowie klas czwartych składają </a:t>
            </a:r>
            <a:r>
              <a:rPr lang="pl-PL" sz="3200" b="1" dirty="0">
                <a:solidFill>
                  <a:srgbClr val="0070C0"/>
                </a:solidFill>
              </a:rPr>
              <a:t>deklarację maturalną A </a:t>
            </a:r>
            <a:r>
              <a:rPr lang="pl-PL" sz="3200" dirty="0"/>
              <a:t>do dyrektora szkoły macierzystej w wersji elektronicznej do </a:t>
            </a:r>
            <a:r>
              <a:rPr lang="pl-PL" sz="3200" b="1" dirty="0"/>
              <a:t>2 października 2023r.</a:t>
            </a:r>
          </a:p>
          <a:p>
            <a:pPr marL="201168" lvl="1" indent="0">
              <a:buNone/>
            </a:pPr>
            <a:endParaRPr lang="pl-PL" sz="2400" b="1" dirty="0"/>
          </a:p>
          <a:p>
            <a:pPr marL="201168" lvl="1" indent="0">
              <a:buNone/>
            </a:pPr>
            <a:r>
              <a:rPr lang="pl-PL" sz="2400" dirty="0"/>
              <a:t>Platforma ZIU :  ziu.gov.pl/login</a:t>
            </a:r>
          </a:p>
          <a:p>
            <a:pPr marL="201168" lvl="1" indent="0">
              <a:buNone/>
            </a:pPr>
            <a:r>
              <a:rPr lang="pl-PL" sz="2400" dirty="0"/>
              <a:t>Kod dostępu do platformy otrzymają od wychowawców. Na tej samej platformie będą mogli sprawdzić swoje wyniki od 9 lipca 2024, a także ewentualnie składać deklaracje w kolejnych latach.</a:t>
            </a:r>
          </a:p>
          <a:p>
            <a:pPr marL="201168" lvl="1" indent="0">
              <a:buNone/>
            </a:pPr>
            <a:endParaRPr lang="pl-PL" sz="3200" b="1" dirty="0"/>
          </a:p>
          <a:p>
            <a:pPr marL="201168" lvl="1" indent="0">
              <a:buNone/>
            </a:pPr>
            <a:r>
              <a:rPr lang="pl-PL" sz="3200" b="1" dirty="0"/>
              <a:t>Deklarację ostateczną </a:t>
            </a:r>
            <a:r>
              <a:rPr lang="pl-PL" sz="3200" dirty="0"/>
              <a:t>składają w terminie   </a:t>
            </a:r>
            <a:r>
              <a:rPr lang="pl-PL" sz="3200" b="1" dirty="0">
                <a:solidFill>
                  <a:srgbClr val="FF0000"/>
                </a:solidFill>
              </a:rPr>
              <a:t>do 7 lutego 2024r. </a:t>
            </a:r>
          </a:p>
          <a:p>
            <a:pPr marL="201168" lvl="1" indent="0">
              <a:buNone/>
            </a:pPr>
            <a:endParaRPr lang="pl-PL" sz="3200" b="1" dirty="0">
              <a:solidFill>
                <a:srgbClr val="FF0000"/>
              </a:solidFill>
            </a:endParaRPr>
          </a:p>
          <a:p>
            <a:pPr marL="201168" lvl="1" indent="0">
              <a:buNone/>
            </a:pPr>
            <a:r>
              <a:rPr lang="pl-PL" sz="2600" dirty="0"/>
              <a:t>Po złożeniu deklaracji ostatecznej nie ma możliwości dokonania zmian wyboru przedmiotów! </a:t>
            </a:r>
          </a:p>
          <a:p>
            <a:pPr marL="201168" lvl="1" indent="0">
              <a:buNone/>
            </a:pPr>
            <a:r>
              <a:rPr lang="pl-PL" sz="2600" b="0" i="0" u="none" strike="noStrike" baseline="0" dirty="0">
                <a:latin typeface="ArialMT"/>
              </a:rPr>
              <a:t>(z wyjątkiem laureatów i finalistów olimpiad przedmiotowych)</a:t>
            </a:r>
            <a:endParaRPr lang="pl-PL" sz="2600" dirty="0"/>
          </a:p>
          <a:p>
            <a:pPr marL="201168" lvl="1" indent="0">
              <a:buNone/>
            </a:pPr>
            <a:endParaRPr lang="pl-P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4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C4D183D-72D5-4C26-8505-62B5E355A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Zwolnienie z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1AFAB6C-048D-4B9D-8443-45254A3A1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pl-PL" sz="2400" b="0" i="0" u="none" strike="noStrike" baseline="0" dirty="0"/>
              <a:t>Laureat i finalista olimpiady przedmiotowej wymienionej w wykazie olimpiad są zwolnieni z egzaminu maturalnego z danego przedmiotu na podstawie zaświadczenia stwierdzającego uzyskanie przez ucznia lub słuchacza szkoły ponadgimnazjalnej lub ucznia szkoły artystycznej realizującej kształcenie ogólne w zakresie liceum ogólnokształcącego tytułu odpowiednio laureata lub finalisty. Uprawnienie to przysługuje laureatom i finalistom olimpiad przedmiotowych także wtedy, gdy przedmiot nie był objęty szkolnym planem nauczania danej szkoły.</a:t>
            </a:r>
          </a:p>
          <a:p>
            <a:pPr marL="0" indent="0" algn="l">
              <a:buNone/>
            </a:pPr>
            <a:r>
              <a:rPr lang="pl-PL" sz="2400" b="0" i="0" u="none" strike="noStrike" baseline="0" dirty="0"/>
              <a:t>W przypadku gdy zdający uzyskał tytuł laureata lub finalisty z innego przedmiotu niż wskazany w deklaracji, może dokonać zmiany wyboru przedmiotu, w tym języka obcego nowożytnego, lub zmienić poziom egzaminu z języka obcego nowożytnego. Wniosek w sprawie wprowadzenia tych zmian zdający składa do dyrektora szkoły nie później niż </a:t>
            </a:r>
            <a:r>
              <a:rPr lang="pl-PL" sz="2400" b="1" i="0" u="none" strike="noStrike" baseline="0" dirty="0"/>
              <a:t>do 20 kwietnia </a:t>
            </a:r>
            <a:r>
              <a:rPr lang="pl-PL" sz="2400" b="1" i="0" u="none" strike="noStrike" baseline="0" dirty="0" smtClean="0"/>
              <a:t>2024 </a:t>
            </a:r>
            <a:r>
              <a:rPr lang="pl-PL" sz="2400" b="1" i="0" u="none" strike="noStrike" baseline="0" dirty="0"/>
              <a:t>r.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9501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</TotalTime>
  <Words>1663</Words>
  <Application>Microsoft Office PowerPoint</Application>
  <PresentationFormat>Niestandardowy</PresentationFormat>
  <Paragraphs>144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Retrospekcja</vt:lpstr>
      <vt:lpstr>Egzamin maturalny 2023/2024</vt:lpstr>
      <vt:lpstr>Slajd 2</vt:lpstr>
      <vt:lpstr>Terminy</vt:lpstr>
      <vt:lpstr>Co trzeba zdawać ?</vt:lpstr>
      <vt:lpstr>Co można zdawać? </vt:lpstr>
      <vt:lpstr>Zakres materiału</vt:lpstr>
      <vt:lpstr>Szkoła macierzysta</vt:lpstr>
      <vt:lpstr>Deklaracja maturalna</vt:lpstr>
      <vt:lpstr>Zwolnienie z egzaminu</vt:lpstr>
      <vt:lpstr>Choroba – termin dodatkowy</vt:lpstr>
      <vt:lpstr>Dostosowania</vt:lpstr>
      <vt:lpstr>Dostosowania</vt:lpstr>
      <vt:lpstr>Dostosowania – co przysługuje zdającym i w jakim przypadku ?</vt:lpstr>
      <vt:lpstr>Dostosowania – co przysługuje zdającym i w jakim przypadku ?</vt:lpstr>
      <vt:lpstr>Dostosowania – co przysługuje zdającym i w jakim przypadku ?</vt:lpstr>
      <vt:lpstr>Dostosowania – co przysługuje zdającym i w jakim przypadku ?</vt:lpstr>
      <vt:lpstr>Dostosowania </vt:lpstr>
      <vt:lpstr>Dostosowania cd</vt:lpstr>
      <vt:lpstr>Przebieg egzaminu</vt:lpstr>
      <vt:lpstr>Oby się nie zdarzyło</vt:lpstr>
      <vt:lpstr>Zdałem maturę!</vt:lpstr>
      <vt:lpstr>I nagle lipiec…</vt:lpstr>
      <vt:lpstr>Wglądy do ocenionej pracy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maturalny 2021/2022</dc:title>
  <dc:creator>Wiesława Szmidt</dc:creator>
  <cp:lastModifiedBy>ZSO_BYTÓW_11</cp:lastModifiedBy>
  <cp:revision>4</cp:revision>
  <dcterms:created xsi:type="dcterms:W3CDTF">2021-09-21T18:45:27Z</dcterms:created>
  <dcterms:modified xsi:type="dcterms:W3CDTF">2023-09-21T12:05:26Z</dcterms:modified>
</cp:coreProperties>
</file>