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708" r:id="rId5"/>
    <p:sldMasterId id="2147483720" r:id="rId6"/>
    <p:sldMasterId id="2147483756" r:id="rId7"/>
    <p:sldMasterId id="2147483768" r:id="rId8"/>
    <p:sldMasterId id="2147483780" r:id="rId9"/>
  </p:sldMasterIdLst>
  <p:sldIdLst>
    <p:sldId id="256" r:id="rId10"/>
    <p:sldId id="257" r:id="rId11"/>
    <p:sldId id="258" r:id="rId12"/>
    <p:sldId id="259" r:id="rId13"/>
    <p:sldId id="261" r:id="rId14"/>
    <p:sldId id="289" r:id="rId15"/>
    <p:sldId id="290" r:id="rId16"/>
    <p:sldId id="296" r:id="rId17"/>
    <p:sldId id="260" r:id="rId18"/>
    <p:sldId id="293" r:id="rId19"/>
    <p:sldId id="282" r:id="rId20"/>
    <p:sldId id="294" r:id="rId21"/>
    <p:sldId id="299" r:id="rId22"/>
    <p:sldId id="283" r:id="rId23"/>
    <p:sldId id="269" r:id="rId24"/>
    <p:sldId id="275" r:id="rId25"/>
    <p:sldId id="262" r:id="rId26"/>
    <p:sldId id="291" r:id="rId27"/>
    <p:sldId id="292" r:id="rId28"/>
    <p:sldId id="298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3A"/>
    <a:srgbClr val="6600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402711-78DC-40BF-BFD6-AF247E0BDF23}" v="310" dt="2022-03-14T19:08:13.651"/>
    <p1510:client id="{4780D690-0D6A-4D34-96EA-B9BB0E56AAC6}" v="3" dt="2022-01-27T13:29:57.027"/>
    <p1510:client id="{DB487F61-62B1-42E8-8744-EC2579F0F475}" v="177" dt="2022-01-27T13:28:58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4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2T10:02:01.2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51 24575,'0'-5'0,"9"-16"0,4-4-8191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2T10:02:16.1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2T10:02:20.2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FDB0B5-726B-4C67-998E-96D17200DE50}" type="datetimeFigureOut">
              <a:rPr lang="pl-PL" smtClean="0"/>
              <a:pPr/>
              <a:t>07.03.2024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BA129F-7703-4C59-AA93-E62A03447B3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o.bytow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6.xml"/><Relationship Id="rId6" Type="http://schemas.openxmlformats.org/officeDocument/2006/relationships/customXml" Target="../ink/ink3.xml"/><Relationship Id="rId5" Type="http://schemas.openxmlformats.org/officeDocument/2006/relationships/image" Target="../media/image11.png"/><Relationship Id="rId4" Type="http://schemas.openxmlformats.org/officeDocument/2006/relationships/customXml" Target="../ink/ink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983149" y="188640"/>
            <a:ext cx="6053347" cy="3600399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I  LICEUM  OGÓLNOKSZTAŁCĄCE  </a:t>
            </a:r>
            <a:br>
              <a:rPr lang="pl-PL" b="1" dirty="0"/>
            </a:br>
            <a:r>
              <a:rPr lang="pl-PL" b="1" dirty="0"/>
              <a:t>W  BYTOWIE </a:t>
            </a:r>
            <a:br>
              <a:rPr lang="pl-PL" b="1" dirty="0"/>
            </a:br>
            <a:r>
              <a:rPr lang="pl-PL" b="1" dirty="0"/>
              <a:t>BEZ TAJEMNIC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933056"/>
            <a:ext cx="7772400" cy="1872208"/>
          </a:xfrm>
        </p:spPr>
        <p:txBody>
          <a:bodyPr vert="horz" lIns="45720" tIns="45720" rIns="45720" bIns="45720" anchor="t">
            <a:normAutofit/>
          </a:bodyPr>
          <a:lstStyle/>
          <a:p>
            <a:pPr marR="63500" algn="ctr"/>
            <a:r>
              <a:rPr lang="pl-PL" b="1" dirty="0" err="1">
                <a:solidFill>
                  <a:schemeClr val="bg1"/>
                </a:solidFill>
                <a:hlinkClick r:id="rId2"/>
              </a:rPr>
              <a:t>www.lo.bytow.pl</a:t>
            </a:r>
            <a:endParaRPr lang="pl-PL" b="1" dirty="0">
              <a:solidFill>
                <a:schemeClr val="bg1"/>
              </a:solidFill>
            </a:endParaRPr>
          </a:p>
          <a:p>
            <a:pPr marR="63500" algn="ctr"/>
            <a:r>
              <a:rPr lang="pl-PL" b="1" dirty="0"/>
              <a:t>INFORMACJE DLA ABSOLWENTÓW </a:t>
            </a:r>
            <a:endParaRPr lang="pl-PL" dirty="0"/>
          </a:p>
          <a:p>
            <a:pPr marR="63500" algn="ctr"/>
            <a:r>
              <a:rPr lang="pl-PL" b="1" dirty="0"/>
              <a:t>SZKÓŁ PODSTAWOWYCH</a:t>
            </a:r>
            <a:endParaRPr lang="pl-PL" b="1" dirty="0">
              <a:solidFill>
                <a:schemeClr val="bg1"/>
              </a:solidFill>
            </a:endParaRPr>
          </a:p>
          <a:p>
            <a:pPr marR="63500" algn="ctr"/>
            <a:endParaRPr lang="pl-PL" dirty="0">
              <a:cs typeface="Lucida Sans Unicode"/>
            </a:endParaRPr>
          </a:p>
          <a:p>
            <a:pPr marR="63500"/>
            <a:endParaRPr lang="pl-PL" dirty="0">
              <a:cs typeface="Lucida Sans Unicode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7796"/>
            <a:ext cx="2731629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pl-PL" sz="4400" dirty="0"/>
              <a:t>Na poziomie rozszerzonym można zdawać do 5 przedmiotów dodatkowych</a:t>
            </a:r>
          </a:p>
        </p:txBody>
      </p:sp>
    </p:spTree>
    <p:extLst>
      <p:ext uri="{BB962C8B-B14F-4D97-AF65-F5344CB8AC3E}">
        <p14:creationId xmlns:p14="http://schemas.microsoft.com/office/powerpoint/2010/main" val="1143092779"/>
      </p:ext>
    </p:extLst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428596" y="476672"/>
            <a:ext cx="8229600" cy="5978093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 algn="ctr">
              <a:buNone/>
            </a:pPr>
            <a:r>
              <a:rPr lang="pl-PL" dirty="0"/>
              <a:t>Nasi najlepsi uczniowie co roku osiągają </a:t>
            </a:r>
            <a:endParaRPr lang="pl-PL"/>
          </a:p>
          <a:p>
            <a:pPr indent="-255905" algn="ctr">
              <a:buNone/>
            </a:pPr>
            <a:r>
              <a:rPr lang="pl-PL" dirty="0"/>
              <a:t>na poziomie rozszerzonym bardzo wysokie wyniki ze wszystkich przedmiotów. </a:t>
            </a:r>
            <a:endParaRPr lang="pl-PL" dirty="0">
              <a:cs typeface="Lucida Sans Unicode"/>
            </a:endParaRPr>
          </a:p>
          <a:p>
            <a:pPr indent="-255905" algn="ctr">
              <a:buNone/>
            </a:pPr>
            <a:r>
              <a:rPr lang="pl-PL" dirty="0"/>
              <a:t>To pozwala im studiować na najlepszych uczelniach w Polsce.</a:t>
            </a:r>
            <a:endParaRPr lang="pl-PL"/>
          </a:p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/>
            <a:endParaRPr lang="pl-PL" dirty="0">
              <a:cs typeface="Lucida Sans Unicode"/>
            </a:endParaRPr>
          </a:p>
        </p:txBody>
      </p:sp>
      <p:pic>
        <p:nvPicPr>
          <p:cNvPr id="3" name="Obraz 2" descr="Uroczystosc-obchodow-Dnia-Politechniki-Warszawskie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790" y="2348880"/>
            <a:ext cx="2592288" cy="2587474"/>
          </a:xfrm>
          <a:prstGeom prst="rect">
            <a:avLst/>
          </a:prstGeom>
        </p:spPr>
      </p:pic>
      <p:pic>
        <p:nvPicPr>
          <p:cNvPr id="4" name="Obraz 3" descr="pg_logo_k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5674" y="2560090"/>
            <a:ext cx="3349766" cy="2376264"/>
          </a:xfrm>
          <a:prstGeom prst="rect">
            <a:avLst/>
          </a:prstGeom>
        </p:spPr>
      </p:pic>
      <p:pic>
        <p:nvPicPr>
          <p:cNvPr id="5" name="Obraz 4" descr="downlo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2571054"/>
            <a:ext cx="2143125" cy="214312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363" y="2919194"/>
            <a:ext cx="870283" cy="1446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U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077" y="4509120"/>
            <a:ext cx="1840255" cy="19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www.agh.edu.pl/uploads/tx_templavoila/znak_graficzny_agh_w_wielobarwn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548424"/>
            <a:ext cx="1647626" cy="177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190" y="4653136"/>
            <a:ext cx="161925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09939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 algn="ctr">
              <a:buNone/>
            </a:pPr>
            <a:r>
              <a:rPr lang="pl-PL" dirty="0"/>
              <a:t>Poznaj możliwości, jakie dają rozszerzenia </a:t>
            </a:r>
            <a:endParaRPr lang="pl-PL" dirty="0">
              <a:cs typeface="Lucida Sans Unicode"/>
            </a:endParaRPr>
          </a:p>
          <a:p>
            <a:pPr indent="-255905" algn="ctr">
              <a:buNone/>
            </a:pPr>
            <a:r>
              <a:rPr lang="pl-PL" dirty="0"/>
              <a:t>w klasach, które planujemy otworzyć </a:t>
            </a:r>
            <a:endParaRPr lang="pl-PL" dirty="0">
              <a:cs typeface="Lucida Sans Unicode"/>
            </a:endParaRPr>
          </a:p>
          <a:p>
            <a:pPr indent="-255905" algn="ctr">
              <a:buNone/>
            </a:pPr>
            <a:r>
              <a:rPr lang="pl-PL" dirty="0"/>
              <a:t>w  bieżącym roku szkolnym. </a:t>
            </a:r>
            <a:endParaRPr lang="pl-PL" dirty="0">
              <a:cs typeface="Lucida Sans Unicode"/>
            </a:endParaRPr>
          </a:p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 algn="ctr">
              <a:buNone/>
            </a:pPr>
            <a:r>
              <a:rPr lang="pl-PL" dirty="0"/>
              <a:t>Poznaj naszą ofertę edukacyjną!</a:t>
            </a:r>
            <a:endParaRPr lang="pl-PL" dirty="0">
              <a:cs typeface="Lucida Sans Unicode"/>
            </a:endParaRPr>
          </a:p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/>
            <a:endParaRPr lang="pl-PL" dirty="0">
              <a:cs typeface="Lucida Sans Unicode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Oferta edukacyjna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I  Liceum Ogólnokształcącego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w Bytowie</a:t>
            </a:r>
          </a:p>
        </p:txBody>
      </p:sp>
    </p:spTree>
    <p:extLst>
      <p:ext uri="{BB962C8B-B14F-4D97-AF65-F5344CB8AC3E}">
        <p14:creationId xmlns:p14="http://schemas.microsoft.com/office/powerpoint/2010/main" val="2942445402"/>
      </p:ext>
    </p:extLst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09939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 algn="ctr">
              <a:buNone/>
            </a:pPr>
            <a:endParaRPr lang="pl-PL" dirty="0">
              <a:cs typeface="Lucida Sans Unicode"/>
            </a:endParaRPr>
          </a:p>
          <a:p>
            <a:pPr indent="-255905"/>
            <a:endParaRPr lang="pl-PL" dirty="0">
              <a:cs typeface="Lucida Sans Unicode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Oferta edukacyjna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I  Liceum Ogólnokształcącego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w Bytowie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82D7F5-82F3-4F3E-AF8B-A8956A8D7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224652"/>
              </p:ext>
            </p:extLst>
          </p:nvPr>
        </p:nvGraphicFramePr>
        <p:xfrm>
          <a:off x="651540" y="2218406"/>
          <a:ext cx="7632848" cy="3805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223">
                  <a:extLst>
                    <a:ext uri="{9D8B030D-6E8A-4147-A177-3AD203B41FA5}">
                      <a16:colId xmlns:a16="http://schemas.microsoft.com/office/drawing/2014/main" val="1208546819"/>
                    </a:ext>
                  </a:extLst>
                </a:gridCol>
                <a:gridCol w="2252805">
                  <a:extLst>
                    <a:ext uri="{9D8B030D-6E8A-4147-A177-3AD203B41FA5}">
                      <a16:colId xmlns:a16="http://schemas.microsoft.com/office/drawing/2014/main" val="1503912674"/>
                    </a:ext>
                  </a:extLst>
                </a:gridCol>
                <a:gridCol w="1283054">
                  <a:extLst>
                    <a:ext uri="{9D8B030D-6E8A-4147-A177-3AD203B41FA5}">
                      <a16:colId xmlns:a16="http://schemas.microsoft.com/office/drawing/2014/main" val="3642058134"/>
                    </a:ext>
                  </a:extLst>
                </a:gridCol>
                <a:gridCol w="1257360">
                  <a:extLst>
                    <a:ext uri="{9D8B030D-6E8A-4147-A177-3AD203B41FA5}">
                      <a16:colId xmlns:a16="http://schemas.microsoft.com/office/drawing/2014/main" val="2574213515"/>
                    </a:ext>
                  </a:extLst>
                </a:gridCol>
                <a:gridCol w="1311236">
                  <a:extLst>
                    <a:ext uri="{9D8B030D-6E8A-4147-A177-3AD203B41FA5}">
                      <a16:colId xmlns:a16="http://schemas.microsoft.com/office/drawing/2014/main" val="3867764077"/>
                    </a:ext>
                  </a:extLst>
                </a:gridCol>
                <a:gridCol w="1200170">
                  <a:extLst>
                    <a:ext uri="{9D8B030D-6E8A-4147-A177-3AD203B41FA5}">
                      <a16:colId xmlns:a16="http://schemas.microsoft.com/office/drawing/2014/main" val="990033255"/>
                    </a:ext>
                  </a:extLst>
                </a:gridCol>
              </a:tblGrid>
              <a:tr h="1268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                             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                                Przedmioty rozszerzone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Drugi język obcy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7981721"/>
                  </a:ext>
                </a:extLst>
              </a:tr>
              <a:tr h="634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Klasa lingwistyczna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j. polski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historia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j. angielski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j. hiszpański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01481"/>
                  </a:ext>
                </a:extLst>
              </a:tr>
              <a:tr h="634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Klasa medyczna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matematyka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chemia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biologia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j. niemiecki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057223"/>
                  </a:ext>
                </a:extLst>
              </a:tr>
              <a:tr h="634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C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Klasa przyrodnicza      Grupa 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matematyka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geografia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J. angielski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j. niemiecki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273837"/>
                  </a:ext>
                </a:extLst>
              </a:tr>
              <a:tr h="634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                                   Grupa 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matematyka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fizyka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Informatyka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j. niemiecki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3643241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3C8DAB18-9C6C-4750-950F-DB2C4CE84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2780928"/>
            <a:ext cx="11935390" cy="80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8103407"/>
      </p:ext>
    </p:extLst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208912" cy="3960440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indent="-255905" algn="ctr" fontAlgn="base">
              <a:buNone/>
            </a:pPr>
            <a:r>
              <a:rPr lang="pl-PL" sz="2400" b="1" dirty="0">
                <a:solidFill>
                  <a:schemeClr val="accent6"/>
                </a:solidFill>
              </a:rPr>
              <a:t>J. POLSKIEGO, J. ANGIELSKIEGO, </a:t>
            </a:r>
            <a:endParaRPr lang="pl-PL" sz="2400" b="1" dirty="0">
              <a:solidFill>
                <a:schemeClr val="accent6"/>
              </a:solidFill>
              <a:cs typeface="Lucida Sans Unicode"/>
            </a:endParaRPr>
          </a:p>
          <a:p>
            <a:pPr lvl="0" indent="-255905" algn="ctr" fontAlgn="base">
              <a:buNone/>
            </a:pPr>
            <a:r>
              <a:rPr lang="pl-PL" sz="2400" b="1" dirty="0">
                <a:solidFill>
                  <a:schemeClr val="accent6"/>
                </a:solidFill>
              </a:rPr>
              <a:t>HISTORII</a:t>
            </a:r>
          </a:p>
          <a:p>
            <a:pPr lvl="0" indent="-255905" algn="ctr" fontAlgn="base">
              <a:buNone/>
            </a:pPr>
            <a:endParaRPr lang="pl-PL" sz="1000" dirty="0">
              <a:cs typeface="Lucida Sans Unicode"/>
            </a:endParaRPr>
          </a:p>
          <a:p>
            <a:pPr indent="-255905" algn="ctr">
              <a:buNone/>
            </a:pPr>
            <a:r>
              <a:rPr lang="pl-PL" sz="2000" dirty="0"/>
              <a:t>to klasa dla tych, którzy chcieliby studiować na uniwersytecie </a:t>
            </a:r>
          </a:p>
          <a:p>
            <a:pPr indent="-255905" algn="ctr">
              <a:buNone/>
            </a:pPr>
            <a:r>
              <a:rPr lang="pl-PL" sz="2000" dirty="0"/>
              <a:t>i zostać </a:t>
            </a:r>
          </a:p>
          <a:p>
            <a:pPr indent="-255905" algn="ctr">
              <a:buNone/>
            </a:pPr>
            <a:endParaRPr lang="pl-PL" sz="2800" b="1" dirty="0">
              <a:solidFill>
                <a:srgbClr val="FF0000"/>
              </a:solidFill>
            </a:endParaRPr>
          </a:p>
          <a:p>
            <a:pPr indent="-255905" algn="ctr">
              <a:buNone/>
            </a:pPr>
            <a:r>
              <a:rPr lang="pl-PL" sz="2800" b="1" dirty="0">
                <a:solidFill>
                  <a:srgbClr val="FF0000"/>
                </a:solidFill>
              </a:rPr>
              <a:t>polonistami, anglistami, archeologami, historykami, prawnikami, urzędnikami, politykami, dziennikarzami, socjologami, filozofami, ludźmi pracującymi w kulturze </a:t>
            </a:r>
          </a:p>
          <a:p>
            <a:pPr indent="-255905" algn="ctr">
              <a:buNone/>
            </a:pPr>
            <a:endParaRPr lang="pl-PL" sz="2000" dirty="0">
              <a:cs typeface="Lucida Sans Unicode"/>
            </a:endParaRPr>
          </a:p>
          <a:p>
            <a:pPr marL="109855" indent="0">
              <a:buNone/>
            </a:pPr>
            <a:endParaRPr lang="pl-PL" sz="2000" dirty="0">
              <a:cs typeface="Lucida Sans Unicode"/>
            </a:endParaRPr>
          </a:p>
          <a:p>
            <a:pPr marL="109855" indent="0">
              <a:buNone/>
            </a:pPr>
            <a:endParaRPr lang="pl-PL" dirty="0">
              <a:cs typeface="Lucida Sans Unicode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20687"/>
            <a:ext cx="8229600" cy="1080119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 </a:t>
            </a:r>
            <a:r>
              <a:rPr lang="pl-PL" sz="4400" u="sng" dirty="0">
                <a:solidFill>
                  <a:srgbClr val="C00000"/>
                </a:solidFill>
              </a:rPr>
              <a:t>KLASA „A”</a:t>
            </a:r>
            <a:r>
              <a:rPr lang="pl-PL" sz="4400" dirty="0">
                <a:solidFill>
                  <a:srgbClr val="C00000"/>
                </a:solidFill>
              </a:rPr>
              <a:t>     </a:t>
            </a:r>
            <a:r>
              <a:rPr lang="pl-PL" sz="3600" dirty="0"/>
              <a:t>Z  ROZSZERZENIEM</a:t>
            </a:r>
            <a:r>
              <a:rPr lang="pl-PL" sz="4400" u="sng" dirty="0"/>
              <a:t> </a:t>
            </a:r>
            <a:endParaRPr lang="pl-PL" sz="3600" dirty="0"/>
          </a:p>
        </p:txBody>
      </p:sp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96752"/>
            <a:ext cx="8136904" cy="4968552"/>
          </a:xfrm>
        </p:spPr>
        <p:txBody>
          <a:bodyPr vert="horz" lIns="91440" tIns="45720" rIns="91440" bIns="45720" anchor="t">
            <a:normAutofit fontScale="92500" lnSpcReduction="20000"/>
          </a:bodyPr>
          <a:lstStyle/>
          <a:p>
            <a:pPr lvl="0" indent="-255905" algn="ctr">
              <a:buNone/>
            </a:pP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0" indent="-255905" algn="ctr">
              <a:buNone/>
            </a:pP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BIOLOGII,  CHEMII,  MATEMATYKI</a:t>
            </a:r>
          </a:p>
          <a:p>
            <a:pPr lvl="0" indent="-255905" algn="ctr">
              <a:buNone/>
            </a:pPr>
            <a:endParaRPr lang="pl-PL" dirty="0">
              <a:solidFill>
                <a:srgbClr val="00B050"/>
              </a:solidFill>
              <a:cs typeface="Lucida Sans Unicode"/>
            </a:endParaRPr>
          </a:p>
          <a:p>
            <a:pPr indent="-255905" algn="ctr">
              <a:buNone/>
            </a:pPr>
            <a:r>
              <a:rPr lang="pl-PL" sz="2000" dirty="0"/>
              <a:t>to klasa dla tych, którzy chcieliby studiować na uczelniach medycznych lub politechnice i zostać </a:t>
            </a:r>
          </a:p>
          <a:p>
            <a:pPr indent="-255905" algn="ctr">
              <a:buNone/>
            </a:pPr>
            <a:endParaRPr lang="pl-PL" sz="2000" dirty="0">
              <a:solidFill>
                <a:srgbClr val="00B050"/>
              </a:solidFill>
              <a:cs typeface="Lucida Sans Unicode"/>
            </a:endParaRPr>
          </a:p>
          <a:p>
            <a:pPr marL="109855" indent="0">
              <a:buNone/>
            </a:pPr>
            <a:r>
              <a:rPr lang="pl-PL" sz="2800" b="1" dirty="0">
                <a:solidFill>
                  <a:srgbClr val="C00000"/>
                </a:solidFill>
                <a:cs typeface="Lucida Sans Unicode"/>
              </a:rPr>
              <a:t>Lekarzami, farmaceutami, ratownikami medycznymi, analitykami medycznymi, pielęgniarkami (pielęgniarzami), położnymi, fizjoterapeutami, dietetykami, </a:t>
            </a:r>
          </a:p>
          <a:p>
            <a:pPr marL="109728" indent="0">
              <a:buNone/>
            </a:pPr>
            <a:r>
              <a:rPr lang="pl-PL" sz="2800" b="1" dirty="0">
                <a:solidFill>
                  <a:srgbClr val="C00000"/>
                </a:solidFill>
                <a:cs typeface="Lucida Sans Unicode"/>
              </a:rPr>
              <a:t>leśnikami, biotechnologami, nanotechnologami, inżynierami ochrony środowiska, inżynierami biomedycyny, inżynierami mechaniczno-medycznymi </a:t>
            </a:r>
          </a:p>
          <a:p>
            <a:pPr indent="-255905"/>
            <a:endParaRPr lang="pl-PL" dirty="0">
              <a:cs typeface="Lucida Sans Unicode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 </a:t>
            </a:r>
            <a:r>
              <a:rPr lang="pl-PL" sz="3600" b="1" u="sng" dirty="0">
                <a:solidFill>
                  <a:srgbClr val="00B050"/>
                </a:solidFill>
              </a:rPr>
              <a:t>KLASA   „B”</a:t>
            </a:r>
            <a:r>
              <a:rPr lang="pl-PL" sz="3600" b="1" dirty="0"/>
              <a:t>    </a:t>
            </a:r>
            <a:r>
              <a:rPr lang="pl-PL" sz="2800" b="1" dirty="0">
                <a:solidFill>
                  <a:schemeClr val="tx1"/>
                </a:solidFill>
              </a:rPr>
              <a:t>Z  ROZSZERZENIEM</a:t>
            </a:r>
            <a:r>
              <a:rPr lang="pl-PL" sz="2800" b="1" u="sng" dirty="0">
                <a:solidFill>
                  <a:schemeClr val="tx1"/>
                </a:solidFill>
              </a:rPr>
              <a:t>     </a:t>
            </a:r>
            <a:r>
              <a:rPr lang="pl-PL" sz="2800" b="1" dirty="0">
                <a:solidFill>
                  <a:schemeClr val="tx1"/>
                </a:solidFill>
              </a:rPr>
              <a:t>            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5400600"/>
          </a:xfrm>
        </p:spPr>
        <p:txBody>
          <a:bodyPr vert="horz" lIns="91440" tIns="45720" rIns="91440" bIns="45720" anchor="t">
            <a:normAutofit/>
          </a:bodyPr>
          <a:lstStyle/>
          <a:p>
            <a:pPr lvl="0" indent="-255905" algn="ctr">
              <a:buNone/>
            </a:pPr>
            <a:endParaRPr lang="pl-PL" sz="2400" b="1" dirty="0">
              <a:solidFill>
                <a:schemeClr val="accent5"/>
              </a:solidFill>
            </a:endParaRPr>
          </a:p>
          <a:p>
            <a:pPr lvl="0" indent="-255905" algn="ctr">
              <a:buNone/>
            </a:pPr>
            <a:r>
              <a:rPr lang="pl-PL" sz="2400" b="1" dirty="0">
                <a:solidFill>
                  <a:schemeClr val="accent5"/>
                </a:solidFill>
              </a:rPr>
              <a:t>MATEMATYKI, GEOGRAFII, J. ANGIELSKIEGO</a:t>
            </a:r>
          </a:p>
          <a:p>
            <a:pPr lvl="0" indent="-255905" algn="ctr">
              <a:buNone/>
            </a:pPr>
            <a:endParaRPr lang="pl-PL" dirty="0">
              <a:solidFill>
                <a:schemeClr val="accent5"/>
              </a:solidFill>
              <a:cs typeface="Lucida Sans Unicode"/>
            </a:endParaRPr>
          </a:p>
          <a:p>
            <a:pPr marL="109855" indent="0">
              <a:buNone/>
            </a:pPr>
            <a:r>
              <a:rPr lang="pl-PL" sz="2000" dirty="0">
                <a:cs typeface="Lucida Sans Unicode"/>
              </a:rPr>
              <a:t> to klasa dla tych, którzy chcieliby pracować jako:</a:t>
            </a:r>
          </a:p>
          <a:p>
            <a:pPr marL="109855" indent="0">
              <a:buNone/>
            </a:pPr>
            <a:endParaRPr lang="pl-PL" sz="2000" dirty="0">
              <a:cs typeface="Lucida Sans Unicode"/>
            </a:endParaRPr>
          </a:p>
          <a:p>
            <a:pPr marL="109855" indent="0">
              <a:buNone/>
            </a:pPr>
            <a:r>
              <a:rPr lang="pl-PL" sz="2800" b="1" dirty="0">
                <a:solidFill>
                  <a:srgbClr val="FF0000"/>
                </a:solidFill>
                <a:cs typeface="Lucida Sans Unicode"/>
              </a:rPr>
              <a:t>geodeci, geolodzy, </a:t>
            </a:r>
          </a:p>
          <a:p>
            <a:pPr marL="109855" indent="0">
              <a:buNone/>
            </a:pPr>
            <a:r>
              <a:rPr lang="pl-PL" sz="2800" b="1" dirty="0">
                <a:solidFill>
                  <a:srgbClr val="FF0000"/>
                </a:solidFill>
                <a:cs typeface="Lucida Sans Unicode"/>
              </a:rPr>
              <a:t>analitycy gospodarki, ekonomiści,</a:t>
            </a:r>
          </a:p>
          <a:p>
            <a:pPr marL="109855" indent="0">
              <a:buNone/>
            </a:pPr>
            <a:r>
              <a:rPr lang="pl-PL" sz="2800" b="1" dirty="0">
                <a:solidFill>
                  <a:srgbClr val="FF0000"/>
                </a:solidFill>
                <a:cs typeface="Lucida Sans Unicode"/>
              </a:rPr>
              <a:t>specjaliści od zarządzania, </a:t>
            </a:r>
          </a:p>
          <a:p>
            <a:pPr marL="109855" indent="0">
              <a:buNone/>
            </a:pPr>
            <a:r>
              <a:rPr lang="pl-PL" sz="2800" b="1" dirty="0">
                <a:solidFill>
                  <a:srgbClr val="FF0000"/>
                </a:solidFill>
                <a:cs typeface="Lucida Sans Unicode"/>
              </a:rPr>
              <a:t>logistycy, spedytorzy, </a:t>
            </a:r>
          </a:p>
          <a:p>
            <a:pPr marL="109855" indent="0">
              <a:buNone/>
            </a:pPr>
            <a:r>
              <a:rPr lang="pl-PL" sz="2800" b="1" dirty="0">
                <a:solidFill>
                  <a:srgbClr val="FF0000"/>
                </a:solidFill>
                <a:cs typeface="Lucida Sans Unicode"/>
              </a:rPr>
              <a:t>inżynierowie gospodarki przestrzennej</a:t>
            </a:r>
          </a:p>
          <a:p>
            <a:pPr marL="109855" indent="0">
              <a:buNone/>
            </a:pPr>
            <a:endParaRPr lang="pl-PL" sz="2800" b="1" dirty="0">
              <a:solidFill>
                <a:srgbClr val="FF0000"/>
              </a:solidFill>
              <a:cs typeface="Lucida Sans Unicode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 </a:t>
            </a:r>
            <a:r>
              <a:rPr lang="pl-PL" sz="3600" b="1" u="sng" dirty="0">
                <a:solidFill>
                  <a:schemeClr val="accent1">
                    <a:lumMod val="75000"/>
                  </a:schemeClr>
                </a:solidFill>
                <a:effectLst/>
              </a:rPr>
              <a:t>KLASA  „C”</a:t>
            </a:r>
            <a:r>
              <a:rPr lang="pl-PL" sz="3600" b="1" dirty="0"/>
              <a:t>  </a:t>
            </a:r>
            <a:r>
              <a:rPr lang="pl-PL" sz="2800" b="1" dirty="0">
                <a:solidFill>
                  <a:schemeClr val="tx1"/>
                </a:solidFill>
              </a:rPr>
              <a:t>Z  ROZSZERZENIEM</a:t>
            </a:r>
            <a:r>
              <a:rPr lang="pl-PL" sz="2800" b="1" u="sng" dirty="0">
                <a:solidFill>
                  <a:schemeClr val="tx1"/>
                </a:solidFill>
              </a:rPr>
              <a:t>     </a:t>
            </a:r>
            <a:r>
              <a:rPr lang="pl-PL" sz="2800" b="1" dirty="0">
                <a:solidFill>
                  <a:schemeClr val="tx1"/>
                </a:solidFill>
              </a:rPr>
              <a:t>            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1"/>
            <a:ext cx="7848872" cy="4248473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indent="-255905" algn="ctr">
              <a:buNone/>
            </a:pPr>
            <a:r>
              <a:rPr lang="pl-PL" sz="2400" b="1" dirty="0">
                <a:solidFill>
                  <a:srgbClr val="0070C0"/>
                </a:solidFill>
              </a:rPr>
              <a:t>MATEMATYKI</a:t>
            </a:r>
            <a:r>
              <a:rPr lang="pl-PL" sz="2400" dirty="0">
                <a:solidFill>
                  <a:srgbClr val="0070C0"/>
                </a:solidFill>
              </a:rPr>
              <a:t>, </a:t>
            </a:r>
            <a:r>
              <a:rPr lang="pl-PL" sz="2400" b="1" dirty="0">
                <a:solidFill>
                  <a:srgbClr val="0070C0"/>
                </a:solidFill>
              </a:rPr>
              <a:t>FIZYKI</a:t>
            </a:r>
            <a:r>
              <a:rPr lang="pl-PL" sz="2400" dirty="0">
                <a:solidFill>
                  <a:srgbClr val="0070C0"/>
                </a:solidFill>
              </a:rPr>
              <a:t>,</a:t>
            </a:r>
            <a:r>
              <a:rPr lang="pl-PL" sz="2400" b="1" dirty="0">
                <a:solidFill>
                  <a:srgbClr val="0070C0"/>
                </a:solidFill>
              </a:rPr>
              <a:t>  INFORMATYKI</a:t>
            </a:r>
            <a:endParaRPr lang="pl-PL" dirty="0">
              <a:solidFill>
                <a:srgbClr val="0070C0"/>
              </a:solidFill>
              <a:cs typeface="Lucida Sans Unicode"/>
            </a:endParaRPr>
          </a:p>
          <a:p>
            <a:pPr indent="-255905" algn="ctr">
              <a:buNone/>
            </a:pPr>
            <a:endParaRPr lang="pl-PL" sz="2000" dirty="0"/>
          </a:p>
          <a:p>
            <a:pPr indent="-255905" algn="ctr">
              <a:buNone/>
            </a:pPr>
            <a:r>
              <a:rPr lang="pl-PL" sz="2000" dirty="0"/>
              <a:t>to klasa dla tych, którzy chcą studiować </a:t>
            </a:r>
          </a:p>
          <a:p>
            <a:pPr indent="-255905" algn="ctr">
              <a:buNone/>
            </a:pPr>
            <a:r>
              <a:rPr lang="pl-PL" sz="2000" dirty="0"/>
              <a:t>na politechnice</a:t>
            </a:r>
            <a:r>
              <a:rPr lang="pl-PL" sz="2000" dirty="0">
                <a:cs typeface="Lucida Sans Unicode"/>
              </a:rPr>
              <a:t> i zostać</a:t>
            </a:r>
            <a:endParaRPr lang="pl-PL" dirty="0"/>
          </a:p>
          <a:p>
            <a:pPr indent="-255905">
              <a:lnSpc>
                <a:spcPct val="150000"/>
              </a:lnSpc>
              <a:buNone/>
            </a:pPr>
            <a:r>
              <a:rPr lang="pl-PL" sz="2400" b="1" dirty="0">
                <a:solidFill>
                  <a:srgbClr val="FF0000"/>
                </a:solidFill>
                <a:cs typeface="Lucida Sans Unicode"/>
              </a:rPr>
              <a:t>   Architektami, informatykami, inżynierami: automatyki i robotyki, budownictwa, energetyki, elektroniki, mechaniki i budowy maszyn, telekomunikacji, środowiska, nanotechnologii, transportu</a:t>
            </a:r>
            <a:endParaRPr lang="pl-PL" sz="2800" dirty="0">
              <a:solidFill>
                <a:srgbClr val="000000"/>
              </a:solidFill>
              <a:cs typeface="Lucida Sans Unicode"/>
            </a:endParaRPr>
          </a:p>
          <a:p>
            <a:pPr marL="452755" indent="-342900">
              <a:buFont typeface="Wingdings" panose="05000000000000000000" pitchFamily="2" charset="2"/>
              <a:buChar char="Ø"/>
            </a:pPr>
            <a:endParaRPr lang="pl-PL" sz="2000" dirty="0">
              <a:cs typeface="Lucida Sans Unicode"/>
            </a:endParaRPr>
          </a:p>
          <a:p>
            <a:pPr indent="-255905">
              <a:buFont typeface="Wingdings" pitchFamily="2" charset="2"/>
              <a:buChar char="Ø"/>
            </a:pPr>
            <a:endParaRPr lang="pl-PL" sz="2000" dirty="0">
              <a:cs typeface="Lucida Sans Unicode"/>
            </a:endParaRPr>
          </a:p>
          <a:p>
            <a:pPr indent="-255905"/>
            <a:endParaRPr lang="pl-PL" dirty="0">
              <a:cs typeface="Lucida Sans Unicode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 </a:t>
            </a:r>
            <a:r>
              <a:rPr lang="pl-PL" sz="3600" b="1" u="sng" dirty="0">
                <a:solidFill>
                  <a:srgbClr val="6600FF"/>
                </a:solidFill>
              </a:rPr>
              <a:t>KLASA   „C 2”</a:t>
            </a:r>
            <a:r>
              <a:rPr lang="pl-PL" sz="3600" b="1" dirty="0"/>
              <a:t>  </a:t>
            </a:r>
            <a:r>
              <a:rPr lang="pl-PL" sz="2800" b="1" dirty="0"/>
              <a:t>Z  ROZSZERZENIEM</a:t>
            </a:r>
            <a:r>
              <a:rPr lang="pl-PL" sz="2800" b="1" u="sng" dirty="0"/>
              <a:t>     </a:t>
            </a:r>
            <a:r>
              <a:rPr lang="pl-PL" sz="2800" b="1" dirty="0"/>
              <a:t>            </a:t>
            </a:r>
            <a:endParaRPr lang="pl-PL" sz="2800" dirty="0"/>
          </a:p>
        </p:txBody>
      </p: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F58D62B-B525-4582-831F-64D0758CB1EF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7355160" cy="3941763"/>
          </a:xfrm>
        </p:spPr>
        <p:txBody>
          <a:bodyPr vert="horz" lIns="91440" tIns="45720" rIns="91440" bIns="45720" anchor="t">
            <a:normAutofit/>
          </a:bodyPr>
          <a:lstStyle/>
          <a:p>
            <a:pPr marL="109220" indent="0" algn="ctr">
              <a:lnSpc>
                <a:spcPct val="150000"/>
              </a:lnSpc>
              <a:buNone/>
            </a:pPr>
            <a:r>
              <a:rPr lang="pl-PL" b="1" dirty="0">
                <a:solidFill>
                  <a:srgbClr val="C00000"/>
                </a:solidFill>
              </a:rPr>
              <a:t>Mamy nadzieję, że prezentacja pomogła Wam bardziej zorientować się w tym, </a:t>
            </a:r>
            <a:endParaRPr lang="pl-PL" b="1" dirty="0">
              <a:solidFill>
                <a:srgbClr val="C00000"/>
              </a:solidFill>
              <a:cs typeface="Lucida Sans Unicode"/>
            </a:endParaRPr>
          </a:p>
          <a:p>
            <a:pPr marL="109220" indent="0" algn="ctr">
              <a:lnSpc>
                <a:spcPct val="150000"/>
              </a:lnSpc>
              <a:buNone/>
            </a:pPr>
            <a:r>
              <a:rPr lang="pl-PL" b="1" dirty="0">
                <a:solidFill>
                  <a:srgbClr val="C00000"/>
                </a:solidFill>
              </a:rPr>
              <a:t>jaki jest związek między konkretnym rozszerzeniem a kierunkiem studiów </a:t>
            </a:r>
            <a:endParaRPr lang="pl-PL" dirty="0">
              <a:solidFill>
                <a:srgbClr val="C00000"/>
              </a:solidFill>
              <a:cs typeface="Lucida Sans Unicode"/>
            </a:endParaRPr>
          </a:p>
          <a:p>
            <a:pPr marL="109220" indent="0" algn="ctr">
              <a:lnSpc>
                <a:spcPct val="150000"/>
              </a:lnSpc>
              <a:buNone/>
            </a:pPr>
            <a:r>
              <a:rPr lang="pl-PL" b="1" dirty="0">
                <a:solidFill>
                  <a:srgbClr val="C00000"/>
                </a:solidFill>
              </a:rPr>
              <a:t>i wykonywanym zawodem.</a:t>
            </a:r>
            <a:endParaRPr lang="pl-PL" dirty="0">
              <a:solidFill>
                <a:srgbClr val="C00000"/>
              </a:solidFill>
              <a:cs typeface="Lucida Sans Unicode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Pismo odręczne 6">
                <a:extLst>
                  <a:ext uri="{FF2B5EF4-FFF2-40B4-BE49-F238E27FC236}">
                    <a16:creationId xmlns:a16="http://schemas.microsoft.com/office/drawing/2014/main" id="{C5F2CE43-3429-4122-9A78-BDBCD498C077}"/>
                  </a:ext>
                </a:extLst>
              </p14:cNvPr>
              <p14:cNvContentPartPr/>
              <p14:nvPr/>
            </p14:nvContentPartPr>
            <p14:xfrm>
              <a:off x="6637045" y="4008762"/>
              <a:ext cx="8280" cy="18720"/>
            </p14:xfrm>
          </p:contentPart>
        </mc:Choice>
        <mc:Fallback xmlns="">
          <p:pic>
            <p:nvPicPr>
              <p:cNvPr id="7" name="Pismo odręczne 6">
                <a:extLst>
                  <a:ext uri="{FF2B5EF4-FFF2-40B4-BE49-F238E27FC236}">
                    <a16:creationId xmlns:p14="http://schemas.microsoft.com/office/powerpoint/2010/main" xmlns="" xmlns:a16="http://schemas.microsoft.com/office/drawing/2014/main" id="{C5F2CE43-3429-4122-9A78-BDBCD498C077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628405" y="3999762"/>
                <a:ext cx="2592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Pismo odręczne 10">
                <a:extLst>
                  <a:ext uri="{FF2B5EF4-FFF2-40B4-BE49-F238E27FC236}">
                    <a16:creationId xmlns:a16="http://schemas.microsoft.com/office/drawing/2014/main" id="{75B082CF-55F8-4341-981E-2075573C7182}"/>
                  </a:ext>
                </a:extLst>
              </p14:cNvPr>
              <p14:cNvContentPartPr/>
              <p14:nvPr/>
            </p14:nvContentPartPr>
            <p14:xfrm>
              <a:off x="5907325" y="4303962"/>
              <a:ext cx="360" cy="360"/>
            </p14:xfrm>
          </p:contentPart>
        </mc:Choice>
        <mc:Fallback xmlns="">
          <p:pic>
            <p:nvPicPr>
              <p:cNvPr id="11" name="Pismo odręczne 10">
                <a:extLst>
                  <a:ext uri="{FF2B5EF4-FFF2-40B4-BE49-F238E27FC236}">
                    <a16:creationId xmlns:p14="http://schemas.microsoft.com/office/powerpoint/2010/main" xmlns="" xmlns:a16="http://schemas.microsoft.com/office/drawing/2014/main" id="{75B082CF-55F8-4341-981E-2075573C7182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898325" y="42953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226E958A-C689-4688-B657-3D5959280779}"/>
                  </a:ext>
                </a:extLst>
              </p14:cNvPr>
              <p14:cNvContentPartPr/>
              <p14:nvPr/>
            </p14:nvContentPartPr>
            <p14:xfrm>
              <a:off x="-678155" y="1623042"/>
              <a:ext cx="360" cy="36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p14="http://schemas.microsoft.com/office/powerpoint/2010/main" xmlns="" xmlns:a16="http://schemas.microsoft.com/office/drawing/2014/main" id="{226E958A-C689-4688-B657-3D5959280779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-687155" y="161404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6612708"/>
      </p:ext>
    </p:extLst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63782" y="1412776"/>
            <a:ext cx="6120680" cy="415498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400" b="1" dirty="0">
                <a:solidFill>
                  <a:srgbClr val="B8083A"/>
                </a:solidFill>
              </a:rPr>
              <a:t>Życzymy dobrych i udanych wyborów.</a:t>
            </a:r>
          </a:p>
          <a:p>
            <a:pPr algn="ctr"/>
            <a:endParaRPr lang="pl-PL" sz="2400" b="1" dirty="0">
              <a:solidFill>
                <a:srgbClr val="B8083A"/>
              </a:solidFill>
            </a:endParaRPr>
          </a:p>
          <a:p>
            <a:pPr algn="ctr"/>
            <a:r>
              <a:rPr lang="pl-PL" sz="2400" b="1" dirty="0">
                <a:solidFill>
                  <a:srgbClr val="B8083A"/>
                </a:solidFill>
              </a:rPr>
              <a:t>Czekamy na Was w naszej szkole!</a:t>
            </a:r>
          </a:p>
          <a:p>
            <a:pPr algn="ctr"/>
            <a:endParaRPr lang="pl-PL" sz="2400" b="1" dirty="0">
              <a:solidFill>
                <a:srgbClr val="B8083A"/>
              </a:solidFill>
            </a:endParaRPr>
          </a:p>
          <a:p>
            <a:pPr algn="ctr"/>
            <a:r>
              <a:rPr lang="pl-PL" sz="2400" b="1" dirty="0">
                <a:solidFill>
                  <a:srgbClr val="B8083A"/>
                </a:solidFill>
              </a:rPr>
              <a:t>W razie pytań i wątpliwości zawsze możesz przyjść do szkoły i zapytać.</a:t>
            </a:r>
          </a:p>
          <a:p>
            <a:endParaRPr lang="pl-PL" sz="2400" b="1" dirty="0">
              <a:solidFill>
                <a:srgbClr val="B8083A"/>
              </a:solidFill>
            </a:endParaRPr>
          </a:p>
          <a:p>
            <a:pPr algn="ctr"/>
            <a:r>
              <a:rPr lang="pl-PL" sz="2400" b="1" dirty="0">
                <a:solidFill>
                  <a:srgbClr val="B8083A"/>
                </a:solidFill>
              </a:rPr>
              <a:t>www.lo.bytow.pl/kandydaci</a:t>
            </a:r>
          </a:p>
          <a:p>
            <a:endParaRPr lang="pl-PL" sz="3600" b="1" dirty="0">
              <a:solidFill>
                <a:srgbClr val="B8083A"/>
              </a:solidFill>
              <a:cs typeface="Lucida Sans Unicode"/>
            </a:endParaRPr>
          </a:p>
          <a:p>
            <a:r>
              <a:rPr lang="pl-PL" sz="3600" b="1" dirty="0">
                <a:solidFill>
                  <a:srgbClr val="B8083A"/>
                </a:solidFill>
              </a:rPr>
              <a:t>	DO  ZOBACZENIA !</a:t>
            </a:r>
            <a:endParaRPr lang="pl-PL" sz="3600" b="1" dirty="0">
              <a:solidFill>
                <a:srgbClr val="B8083A"/>
              </a:solidFill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4040754774"/>
      </p:ext>
    </p:extLst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2304256"/>
          </a:xfrm>
        </p:spPr>
        <p:txBody>
          <a:bodyPr vert="horz" lIns="91440" tIns="45720" rIns="91440" bIns="45720" anchor="t">
            <a:normAutofit fontScale="70000" lnSpcReduction="20000"/>
          </a:bodyPr>
          <a:lstStyle/>
          <a:p>
            <a:pPr indent="-255905">
              <a:buNone/>
            </a:pPr>
            <a:r>
              <a:rPr lang="pl-PL" sz="3800" dirty="0">
                <a:solidFill>
                  <a:srgbClr val="B8083A"/>
                </a:solidFill>
              </a:rPr>
              <a:t>Kończysz szkołę podstawową? </a:t>
            </a:r>
          </a:p>
          <a:p>
            <a:pPr indent="-255905">
              <a:buNone/>
            </a:pPr>
            <a:endParaRPr lang="pl-PL" sz="3800" dirty="0">
              <a:solidFill>
                <a:srgbClr val="B8083A"/>
              </a:solidFill>
            </a:endParaRPr>
          </a:p>
          <a:p>
            <a:pPr indent="-255905">
              <a:buNone/>
            </a:pPr>
            <a:r>
              <a:rPr lang="pl-PL" sz="3800" dirty="0">
                <a:solidFill>
                  <a:srgbClr val="B8083A"/>
                </a:solidFill>
              </a:rPr>
              <a:t>    Myślisz o dalszej edukacji w szkole średniej?</a:t>
            </a:r>
            <a:endParaRPr lang="pl-PL" sz="3800" dirty="0">
              <a:solidFill>
                <a:srgbClr val="B8083A"/>
              </a:solidFill>
              <a:cs typeface="Lucida Sans Unicode"/>
            </a:endParaRPr>
          </a:p>
          <a:p>
            <a:pPr indent="-255905">
              <a:buNone/>
            </a:pPr>
            <a:endParaRPr lang="pl-PL" sz="3800" dirty="0">
              <a:solidFill>
                <a:srgbClr val="B8083A"/>
              </a:solidFill>
            </a:endParaRPr>
          </a:p>
          <a:p>
            <a:pPr indent="-255905">
              <a:buNone/>
            </a:pPr>
            <a:r>
              <a:rPr lang="pl-PL" sz="3800" dirty="0">
                <a:solidFill>
                  <a:srgbClr val="B8083A"/>
                </a:solidFill>
              </a:rPr>
              <a:t>		Chcesz w przyszłości pójść na studia? </a:t>
            </a:r>
            <a:endParaRPr lang="pl-PL" sz="3800" dirty="0">
              <a:solidFill>
                <a:srgbClr val="B8083A"/>
              </a:solidFill>
              <a:cs typeface="Lucida Sans Unicode"/>
            </a:endParaRPr>
          </a:p>
          <a:p>
            <a:pPr indent="-255905"/>
            <a:endParaRPr lang="pl-PL" dirty="0">
              <a:cs typeface="Lucida Sans Unicode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www.lo.bytow.pl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Zapraszamy!</a:t>
            </a:r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0375" y="1772816"/>
            <a:ext cx="8229600" cy="1800200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indent="-255905" algn="ctr">
              <a:buNone/>
            </a:pPr>
            <a:endParaRPr lang="pl-PL" dirty="0"/>
          </a:p>
          <a:p>
            <a:pPr indent="-255905" algn="ctr">
              <a:buNone/>
            </a:pPr>
            <a:r>
              <a:rPr lang="pl-PL" sz="4200" b="1" dirty="0">
                <a:solidFill>
                  <a:srgbClr val="B8083A"/>
                </a:solidFill>
              </a:rPr>
              <a:t>NASZA  SZKOŁA </a:t>
            </a:r>
            <a:endParaRPr lang="pl-PL" sz="4200" b="1" dirty="0">
              <a:solidFill>
                <a:srgbClr val="B8083A"/>
              </a:solidFill>
              <a:cs typeface="Lucida Sans Unicode"/>
            </a:endParaRPr>
          </a:p>
          <a:p>
            <a:pPr indent="-255905" algn="ctr">
              <a:buNone/>
            </a:pPr>
            <a:r>
              <a:rPr lang="pl-PL" sz="4200" b="1" dirty="0">
                <a:solidFill>
                  <a:srgbClr val="B8083A"/>
                </a:solidFill>
              </a:rPr>
              <a:t> JEST  DLA  CIEBIE! </a:t>
            </a:r>
            <a:endParaRPr lang="pl-PL" b="1" dirty="0">
              <a:solidFill>
                <a:srgbClr val="B8083A"/>
              </a:solidFill>
              <a:cs typeface="Lucida Sans Unicode"/>
            </a:endParaRPr>
          </a:p>
        </p:txBody>
      </p:sp>
      <p:sp>
        <p:nvSpPr>
          <p:cNvPr id="10242" name="AutoShape 2" descr="Historia Szkoły • I Liceum Ogólnokształcące w Bytow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68A280-861D-4789-B5CA-AF8CEDE3A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45024"/>
            <a:ext cx="2731629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340968"/>
          </a:xfrm>
        </p:spPr>
        <p:txBody>
          <a:bodyPr vert="horz" lIns="91440" tIns="45720" rIns="91440" bIns="45720" anchor="t">
            <a:normAutofit fontScale="77500" lnSpcReduction="20000"/>
          </a:bodyPr>
          <a:lstStyle/>
          <a:p>
            <a:pPr indent="-255905" algn="ctr">
              <a:lnSpc>
                <a:spcPct val="200000"/>
              </a:lnSpc>
              <a:buNone/>
            </a:pPr>
            <a:endParaRPr lang="pl-PL" sz="4700" b="1" dirty="0"/>
          </a:p>
          <a:p>
            <a:pPr indent="-255905" algn="ctr">
              <a:lnSpc>
                <a:spcPct val="200000"/>
              </a:lnSpc>
              <a:buNone/>
            </a:pPr>
            <a:r>
              <a:rPr lang="pl-PL" sz="4700" b="1" dirty="0"/>
              <a:t>Przygotowujemy Cię do egzaminu maturalnego </a:t>
            </a:r>
          </a:p>
          <a:p>
            <a:pPr indent="-255905" algn="ctr">
              <a:lnSpc>
                <a:spcPct val="200000"/>
              </a:lnSpc>
              <a:buNone/>
            </a:pPr>
            <a:endParaRPr lang="pl-PL" sz="3200" dirty="0">
              <a:cs typeface="Lucida Sans Unicode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20106"/>
          </a:xfrm>
        </p:spPr>
        <p:txBody>
          <a:bodyPr vert="horz" lIns="91440" tIns="45720" rIns="91440" bIns="45720" anchor="t">
            <a:normAutofit fontScale="85000" lnSpcReduction="10000"/>
          </a:bodyPr>
          <a:lstStyle/>
          <a:p>
            <a:pPr indent="-255905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/>
              <a:t>Zanim wybierzesz klasę o konkretnych rozszerzeniach, musisz zastanowić się nad tym,</a:t>
            </a:r>
            <a:endParaRPr lang="pl-PL" dirty="0"/>
          </a:p>
          <a:p>
            <a:pPr marL="109855" indent="0">
              <a:lnSpc>
                <a:spcPct val="150000"/>
              </a:lnSpc>
              <a:buNone/>
            </a:pPr>
            <a:r>
              <a:rPr lang="pl-PL" sz="2800" dirty="0"/>
              <a:t>   co chciałbyś w życiu robić</a:t>
            </a:r>
            <a:endParaRPr lang="pl-PL" dirty="0"/>
          </a:p>
          <a:p>
            <a:pPr indent="-255905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/>
              <a:t>Rekrutacja na kierunki studiów opiera się głównie na wynikach egzaminu maturalnego </a:t>
            </a:r>
          </a:p>
          <a:p>
            <a:pPr marL="109855" indent="0">
              <a:lnSpc>
                <a:spcPct val="150000"/>
              </a:lnSpc>
              <a:buNone/>
            </a:pPr>
            <a:r>
              <a:rPr lang="pl-PL" sz="2800" dirty="0"/>
              <a:t>   z przedmiotów rozszerzonych</a:t>
            </a:r>
            <a:endParaRPr lang="pl-PL" dirty="0">
              <a:cs typeface="Lucida Sans Unicode"/>
            </a:endParaRPr>
          </a:p>
          <a:p>
            <a:pPr indent="-255905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/>
              <a:t>Nauka w klasie realizującej program rozszerzony umożliwia uzyskanie dobrego wyniku na maturze </a:t>
            </a:r>
          </a:p>
          <a:p>
            <a:pPr indent="-255905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/>
              <a:t>Wybierając klasę, w dużym stopniu decydujesz </a:t>
            </a:r>
            <a:endParaRPr lang="pl-PL" b="1" dirty="0"/>
          </a:p>
          <a:p>
            <a:pPr marL="109855" indent="0">
              <a:lnSpc>
                <a:spcPct val="150000"/>
              </a:lnSpc>
              <a:buNone/>
            </a:pPr>
            <a:r>
              <a:rPr lang="pl-PL" sz="2800" dirty="0"/>
              <a:t>                          o</a:t>
            </a:r>
            <a:r>
              <a:rPr lang="pl-PL" sz="2800" dirty="0">
                <a:solidFill>
                  <a:srgbClr val="000000"/>
                </a:solidFill>
              </a:rPr>
              <a:t> </a:t>
            </a:r>
            <a:r>
              <a:rPr lang="pl-PL" sz="2800" b="1" dirty="0">
                <a:solidFill>
                  <a:srgbClr val="B8083A"/>
                </a:solidFill>
              </a:rPr>
              <a:t>SWOJEJ PRZYSZŁOŚCI</a:t>
            </a:r>
            <a:endParaRPr lang="pl-PL" b="1" dirty="0">
              <a:cs typeface="Lucida Sans Unicode"/>
            </a:endParaRPr>
          </a:p>
          <a:p>
            <a:pPr indent="-255905">
              <a:lnSpc>
                <a:spcPct val="150000"/>
              </a:lnSpc>
              <a:buFont typeface="Wingdings" pitchFamily="2" charset="2"/>
              <a:buChar char="Ø"/>
            </a:pPr>
            <a:endParaRPr lang="pl-PL" sz="2800" dirty="0">
              <a:cs typeface="Lucida Sans Unicode"/>
            </a:endParaRPr>
          </a:p>
          <a:p>
            <a:pPr indent="-255905">
              <a:buNone/>
            </a:pPr>
            <a:endParaRPr lang="pl-PL" sz="2100" dirty="0">
              <a:cs typeface="Lucida Sans Unicode"/>
            </a:endParaRPr>
          </a:p>
          <a:p>
            <a:pPr indent="-255905">
              <a:buNone/>
            </a:pPr>
            <a:endParaRPr lang="pl-PL" sz="2900" dirty="0">
              <a:cs typeface="Lucida Sans Unicode"/>
            </a:endParaRPr>
          </a:p>
          <a:p>
            <a:pPr indent="-255905"/>
            <a:endParaRPr lang="pl-PL" dirty="0">
              <a:cs typeface="Lucida Sans Unicode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A30B42EA-DDC4-4016-9FAA-D1FBC71D7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-255905"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3000" dirty="0"/>
              <a:t> Pomożemy Ci dokonać dobrego, przemyślanego wyboru klasy </a:t>
            </a:r>
          </a:p>
          <a:p>
            <a:pPr marL="109855" indent="0" algn="ctr">
              <a:lnSpc>
                <a:spcPct val="150000"/>
              </a:lnSpc>
              <a:buNone/>
            </a:pPr>
            <a:r>
              <a:rPr lang="pl-PL" sz="3000" dirty="0"/>
              <a:t>   w naszej szkole</a:t>
            </a:r>
          </a:p>
          <a:p>
            <a:pPr marL="109855" indent="0" algn="ctr">
              <a:lnSpc>
                <a:spcPct val="150000"/>
              </a:lnSpc>
              <a:buNone/>
            </a:pPr>
            <a:endParaRPr lang="pl-PL" sz="3000" dirty="0">
              <a:cs typeface="Lucida Sans Unicode"/>
            </a:endParaRPr>
          </a:p>
          <a:p>
            <a:pPr marL="109855" indent="0" algn="ctr">
              <a:lnSpc>
                <a:spcPct val="150000"/>
              </a:lnSpc>
              <a:buNone/>
            </a:pPr>
            <a:r>
              <a:rPr lang="pl-PL" sz="3000" dirty="0">
                <a:solidFill>
                  <a:srgbClr val="B8083A"/>
                </a:solidFill>
              </a:rPr>
              <a:t>W roku szkolnym 2024/2025 otworzymy klasy: </a:t>
            </a:r>
          </a:p>
          <a:p>
            <a:pPr indent="-255905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3000" dirty="0"/>
              <a:t>Lingwistyczną</a:t>
            </a:r>
          </a:p>
          <a:p>
            <a:pPr indent="-255905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3000" dirty="0"/>
              <a:t>Medyczną</a:t>
            </a:r>
          </a:p>
          <a:p>
            <a:pPr indent="-255905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3000" dirty="0"/>
              <a:t>Przyrodniczą (matematyczno-fizyczną i matematyczno-geograficzną)</a:t>
            </a:r>
          </a:p>
          <a:p>
            <a:pPr marL="109855" indent="0">
              <a:lnSpc>
                <a:spcPct val="150000"/>
              </a:lnSpc>
              <a:buNone/>
            </a:pPr>
            <a:r>
              <a:rPr lang="pl-PL" sz="2000" dirty="0"/>
              <a:t>  </a:t>
            </a:r>
            <a:endParaRPr lang="pl-PL" sz="2000" dirty="0">
              <a:cs typeface="Lucida Sans Unicode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253739"/>
      </p:ext>
    </p:extLst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7E679426-81BC-4E73-AA74-BAC23D2F3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603856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 algn="ctr">
              <a:lnSpc>
                <a:spcPct val="150000"/>
              </a:lnSpc>
              <a:buNone/>
            </a:pPr>
            <a:r>
              <a:rPr lang="pl-PL" sz="2800" dirty="0"/>
              <a:t>Żeby zrozumieć, o czym mówimy, </a:t>
            </a:r>
            <a:endParaRPr lang="pl-PL" dirty="0"/>
          </a:p>
          <a:p>
            <a:pPr indent="-255905" algn="ctr">
              <a:lnSpc>
                <a:spcPct val="150000"/>
              </a:lnSpc>
              <a:buNone/>
            </a:pPr>
            <a:r>
              <a:rPr lang="pl-PL" sz="2800" dirty="0"/>
              <a:t>musisz wiedzieć, jak wygląda </a:t>
            </a:r>
            <a:endParaRPr lang="pl-PL" dirty="0"/>
          </a:p>
          <a:p>
            <a:pPr indent="-255905" algn="ctr">
              <a:lnSpc>
                <a:spcPct val="150000"/>
              </a:lnSpc>
              <a:buNone/>
            </a:pPr>
            <a:endParaRPr lang="pl-PL" sz="2800" b="1" dirty="0">
              <a:solidFill>
                <a:srgbClr val="6600FF"/>
              </a:solidFill>
            </a:endParaRPr>
          </a:p>
          <a:p>
            <a:pPr indent="-255905" algn="ctr">
              <a:lnSpc>
                <a:spcPct val="150000"/>
              </a:lnSpc>
              <a:buNone/>
            </a:pPr>
            <a:r>
              <a:rPr lang="pl-PL" sz="2800" b="1" dirty="0">
                <a:solidFill>
                  <a:srgbClr val="B8083A"/>
                </a:solidFill>
              </a:rPr>
              <a:t>EGZAMIN  MATURALNY</a:t>
            </a:r>
          </a:p>
          <a:p>
            <a:pPr indent="-255905"/>
            <a:endParaRPr lang="pl-PL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216252493"/>
      </p:ext>
    </p:extLst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Obowiązkowo zdać trzeba</a:t>
            </a:r>
            <a:endParaRPr lang="pl-PL" sz="36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"/>
          </p:nvPr>
        </p:nvSpPr>
        <p:spPr>
          <a:xfrm>
            <a:off x="537411" y="1407304"/>
            <a:ext cx="8219256" cy="4685992"/>
          </a:xfrm>
        </p:spPr>
        <p:txBody>
          <a:bodyPr vert="horz" lIns="182880" tIns="45720" rIns="91440" bIns="45720" anchor="ctr">
            <a:normAutofit fontScale="92500" lnSpcReduction="20000"/>
          </a:bodyPr>
          <a:lstStyle/>
          <a:p>
            <a:pPr algn="ctr"/>
            <a:endParaRPr lang="pl-PL" sz="2800" dirty="0"/>
          </a:p>
          <a:p>
            <a:endParaRPr lang="pl-PL" sz="2800" b="1" dirty="0"/>
          </a:p>
          <a:p>
            <a:endParaRPr lang="pl-PL" sz="2800" b="1" dirty="0">
              <a:cs typeface="Lucida Sans Unicode"/>
            </a:endParaRPr>
          </a:p>
          <a:p>
            <a:r>
              <a:rPr lang="pl-PL" sz="2800" b="1" dirty="0"/>
              <a:t>               Na poziomie podstawowym</a:t>
            </a:r>
            <a:endParaRPr lang="pl-PL" dirty="0"/>
          </a:p>
          <a:p>
            <a:endParaRPr lang="pl-PL" sz="2800" b="1" u="sng" dirty="0">
              <a:solidFill>
                <a:srgbClr val="FFC000"/>
              </a:solidFill>
              <a:cs typeface="Lucida Sans Unicode"/>
            </a:endParaRPr>
          </a:p>
          <a:p>
            <a:r>
              <a:rPr lang="pl-PL" sz="2800" b="1" dirty="0"/>
              <a:t>Pisemnie :</a:t>
            </a:r>
            <a:r>
              <a:rPr lang="pl-PL" sz="2800" b="1" dirty="0">
                <a:solidFill>
                  <a:srgbClr val="FFC000"/>
                </a:solidFill>
              </a:rPr>
              <a:t> </a:t>
            </a:r>
            <a:endParaRPr lang="pl-PL" sz="2800" b="1" dirty="0">
              <a:solidFill>
                <a:srgbClr val="FFC000"/>
              </a:solidFill>
              <a:cs typeface="Lucida Sans Unicode"/>
            </a:endParaRPr>
          </a:p>
          <a:p>
            <a:r>
              <a:rPr lang="pl-PL" sz="2800" b="1" dirty="0">
                <a:solidFill>
                  <a:srgbClr val="FFC000"/>
                </a:solidFill>
              </a:rPr>
              <a:t>- język polski </a:t>
            </a:r>
          </a:p>
          <a:p>
            <a:r>
              <a:rPr lang="pl-PL" sz="2800" b="1" dirty="0">
                <a:solidFill>
                  <a:srgbClr val="FFC000"/>
                </a:solidFill>
              </a:rPr>
              <a:t>- wybrany język obcy</a:t>
            </a:r>
            <a:endParaRPr lang="pl-PL" sz="2800" b="1" dirty="0">
              <a:solidFill>
                <a:srgbClr val="FFC000"/>
              </a:solidFill>
              <a:cs typeface="Lucida Sans Unicode"/>
            </a:endParaRPr>
          </a:p>
          <a:p>
            <a:r>
              <a:rPr lang="pl-PL" sz="2800" b="1" dirty="0">
                <a:solidFill>
                  <a:srgbClr val="FFC000"/>
                </a:solidFill>
                <a:cs typeface="Lucida Sans Unicode"/>
              </a:rPr>
              <a:t>- matematyka</a:t>
            </a:r>
          </a:p>
          <a:p>
            <a:r>
              <a:rPr lang="pl-PL" sz="2800" b="1" dirty="0">
                <a:cs typeface="Lucida Sans Unicode"/>
              </a:rPr>
              <a:t>Ustnie :</a:t>
            </a:r>
          </a:p>
          <a:p>
            <a:r>
              <a:rPr lang="pl-PL" sz="2800" b="1" dirty="0">
                <a:solidFill>
                  <a:srgbClr val="FFC000"/>
                </a:solidFill>
                <a:cs typeface="Lucida Sans Unicode"/>
              </a:rPr>
              <a:t>- j. polski</a:t>
            </a:r>
          </a:p>
          <a:p>
            <a:r>
              <a:rPr lang="pl-PL" sz="2800" b="1" dirty="0">
                <a:solidFill>
                  <a:srgbClr val="FFC000"/>
                </a:solidFill>
                <a:cs typeface="Lucida Sans Unicode"/>
              </a:rPr>
              <a:t>- wybrany język obcy</a:t>
            </a:r>
          </a:p>
          <a:p>
            <a:pPr marL="342900" indent="-342900">
              <a:buFontTx/>
              <a:buChar char="-"/>
            </a:pPr>
            <a:endParaRPr lang="pl-PL" sz="2800" b="1" dirty="0">
              <a:solidFill>
                <a:srgbClr val="FFC000"/>
              </a:solidFill>
              <a:cs typeface="Lucida Sans Unicode"/>
            </a:endParaRPr>
          </a:p>
          <a:p>
            <a:endParaRPr lang="pl-PL" sz="2800" b="1" dirty="0">
              <a:cs typeface="Lucida Sans Unicode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2406905"/>
      </p:ext>
    </p:extLst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Obowiązkowo zdać trzeba</a:t>
            </a:r>
            <a:endParaRPr lang="pl-PL" sz="36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"/>
          </p:nvPr>
        </p:nvSpPr>
        <p:spPr>
          <a:xfrm>
            <a:off x="537411" y="1196752"/>
            <a:ext cx="8219256" cy="4896544"/>
          </a:xfrm>
        </p:spPr>
        <p:txBody>
          <a:bodyPr vert="horz" lIns="182880" tIns="45720" rIns="91440" bIns="45720" anchor="ctr">
            <a:normAutofit fontScale="77500" lnSpcReduction="20000"/>
          </a:bodyPr>
          <a:lstStyle/>
          <a:p>
            <a:pPr algn="ctr"/>
            <a:endParaRPr lang="pl-PL" sz="2800" dirty="0"/>
          </a:p>
          <a:p>
            <a:endParaRPr lang="pl-PL" sz="2800" b="1" dirty="0">
              <a:solidFill>
                <a:srgbClr val="FFC000"/>
              </a:solidFill>
              <a:cs typeface="Lucida Sans Unicode"/>
            </a:endParaRPr>
          </a:p>
          <a:p>
            <a:pPr marL="342900" indent="-342900">
              <a:buFontTx/>
              <a:buChar char="-"/>
            </a:pPr>
            <a:endParaRPr lang="pl-PL" sz="2800" b="1" dirty="0">
              <a:solidFill>
                <a:srgbClr val="FFC000"/>
              </a:solidFill>
              <a:cs typeface="Lucida Sans Unicode"/>
            </a:endParaRPr>
          </a:p>
          <a:p>
            <a:r>
              <a:rPr lang="pl-PL" sz="2800" b="1" dirty="0">
                <a:cs typeface="Lucida Sans Unicode"/>
              </a:rPr>
              <a:t>na poziomie rozszerzonym</a:t>
            </a:r>
          </a:p>
          <a:p>
            <a:r>
              <a:rPr lang="pl-PL" sz="2800" b="1" dirty="0">
                <a:solidFill>
                  <a:srgbClr val="FFFF00"/>
                </a:solidFill>
                <a:cs typeface="Lucida Sans Unicode"/>
              </a:rPr>
              <a:t>      (tylko pisemnie)</a:t>
            </a:r>
          </a:p>
          <a:p>
            <a:endParaRPr lang="pl-PL" sz="2800" b="1" dirty="0">
              <a:solidFill>
                <a:srgbClr val="FFFF00"/>
              </a:solidFill>
              <a:cs typeface="Lucida Sans Unicode"/>
            </a:endParaRPr>
          </a:p>
          <a:p>
            <a:r>
              <a:rPr lang="pl-PL" sz="2800" b="1" dirty="0">
                <a:cs typeface="Lucida Sans Unicode"/>
              </a:rPr>
              <a:t>1 wybrany przedmiot, który trzeba zdać </a:t>
            </a:r>
            <a:r>
              <a:rPr lang="pl-PL" sz="2800" b="1">
                <a:cs typeface="Lucida Sans Unicode"/>
              </a:rPr>
              <a:t>na minimum 30% </a:t>
            </a:r>
            <a:r>
              <a:rPr lang="pl-PL" sz="2800" b="1" dirty="0">
                <a:cs typeface="Lucida Sans Unicode"/>
              </a:rPr>
              <a:t>np.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l-PL" sz="2800" b="1" dirty="0">
                <a:solidFill>
                  <a:srgbClr val="FFC000"/>
                </a:solidFill>
              </a:rPr>
              <a:t>j. polski,  j. obcy, j. kaszubski, matematyka, fizyka, chemia, informatyka, biologia, geografia, historia,</a:t>
            </a:r>
            <a:endParaRPr lang="pl-PL" sz="2800" b="1" dirty="0">
              <a:solidFill>
                <a:srgbClr val="FFC000"/>
              </a:solidFill>
              <a:cs typeface="Lucida Sans Unicode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l-PL" sz="2800" b="1" dirty="0">
                <a:solidFill>
                  <a:srgbClr val="FFC000"/>
                </a:solidFill>
              </a:rPr>
              <a:t>wiedza o społeczeństwie,  historia sztuki, historia tańca…</a:t>
            </a:r>
            <a:endParaRPr lang="pl-PL" sz="2800" dirty="0">
              <a:solidFill>
                <a:srgbClr val="FFC000"/>
              </a:solidFill>
            </a:endParaRPr>
          </a:p>
          <a:p>
            <a:pPr>
              <a:lnSpc>
                <a:spcPct val="170000"/>
              </a:lnSpc>
              <a:spcAft>
                <a:spcPts val="600"/>
              </a:spcAft>
            </a:pPr>
            <a:endParaRPr lang="pl-PL" b="1" dirty="0">
              <a:cs typeface="Lucida Sans Unicode"/>
            </a:endParaRPr>
          </a:p>
          <a:p>
            <a:endParaRPr lang="pl-PL" dirty="0"/>
          </a:p>
        </p:txBody>
      </p: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ol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Hol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Hol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Hol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DF2B7B00432754B9A9E968B3D1DCEFB" ma:contentTypeVersion="2" ma:contentTypeDescription="Utwórz nowy dokument." ma:contentTypeScope="" ma:versionID="e73c0a80abfa9a38c87a02d8ab34399e">
  <xsd:schema xmlns:xsd="http://www.w3.org/2001/XMLSchema" xmlns:xs="http://www.w3.org/2001/XMLSchema" xmlns:p="http://schemas.microsoft.com/office/2006/metadata/properties" xmlns:ns2="e638b179-9075-4a49-b2ff-c7db9d5285b8" targetNamespace="http://schemas.microsoft.com/office/2006/metadata/properties" ma:root="true" ma:fieldsID="0640ac17458f284aea570e09c5119e74" ns2:_="">
    <xsd:import namespace="e638b179-9075-4a49-b2ff-c7db9d5285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38b179-9075-4a49-b2ff-c7db9d5285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1B6084-AA3C-42C8-963A-DF2E63308B8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e638b179-9075-4a49-b2ff-c7db9d5285b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D0CC8D-5FE2-44D9-A938-55A346B060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C6F269-8E0E-4BD2-812C-A66CE01F46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38b179-9075-4a49-b2ff-c7db9d5285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883</TotalTime>
  <Words>698</Words>
  <Application>Microsoft Office PowerPoint</Application>
  <PresentationFormat>Pokaz na ekranie (4:3)</PresentationFormat>
  <Paragraphs>155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20</vt:i4>
      </vt:variant>
    </vt:vector>
  </HeadingPairs>
  <TitlesOfParts>
    <vt:vector size="33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Hol</vt:lpstr>
      <vt:lpstr>1_Hol</vt:lpstr>
      <vt:lpstr>2_Hol</vt:lpstr>
      <vt:lpstr>5_Hol</vt:lpstr>
      <vt:lpstr>6_Hol</vt:lpstr>
      <vt:lpstr>7_Hol</vt:lpstr>
      <vt:lpstr>I  LICEUM  OGÓLNOKSZTAŁCĄCE   W  BYTOWIE  BEZ TAJEMNIC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Obowiązkowo zdać trzeba</vt:lpstr>
      <vt:lpstr>Obowiązkowo zdać trzeba</vt:lpstr>
      <vt:lpstr>Na poziomie rozszerzonym można zdawać do 5 przedmiotów dodatkowych</vt:lpstr>
      <vt:lpstr>Prezentacja programu PowerPoint</vt:lpstr>
      <vt:lpstr> Oferta edukacyjna  I  Liceum Ogólnokształcącego  w Bytowie</vt:lpstr>
      <vt:lpstr> Oferta edukacyjna  I  Liceum Ogólnokształcącego  w Bytowie</vt:lpstr>
      <vt:lpstr> KLASA „A”     Z  ROZSZERZENIEM </vt:lpstr>
      <vt:lpstr> KLASA   „B”    Z  ROZSZERZENIEM                 </vt:lpstr>
      <vt:lpstr> KLASA  „C”  Z  ROZSZERZENIEM                 </vt:lpstr>
      <vt:lpstr> KLASA   „C 2”  Z  ROZSZERZENIEM                 </vt:lpstr>
      <vt:lpstr>Prezentacja programu PowerPoint</vt:lpstr>
      <vt:lpstr>Prezentacja programu PowerPoint</vt:lpstr>
      <vt:lpstr>www.lo.bytow.pl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LICEUM  OGÓLNOKSZTAŁCĄCE  W  BYTOWIE  BEZ  TAJEMNIC</dc:title>
  <dc:creator>Hanna Stępień</dc:creator>
  <cp:lastModifiedBy>Krzysztof Myszkowski</cp:lastModifiedBy>
  <cp:revision>273</cp:revision>
  <dcterms:created xsi:type="dcterms:W3CDTF">2022-01-25T08:57:39Z</dcterms:created>
  <dcterms:modified xsi:type="dcterms:W3CDTF">2024-03-07T09:57:49Z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0x010100CDF2B7B00432754B9A9E968B3D1DCEFB</vt:lpwstr>
  </property>
</Properties>
</file>